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71"/>
  </p:notesMasterIdLst>
  <p:sldIdLst>
    <p:sldId id="262" r:id="rId2"/>
    <p:sldId id="329" r:id="rId3"/>
    <p:sldId id="256" r:id="rId4"/>
    <p:sldId id="328" r:id="rId5"/>
    <p:sldId id="263" r:id="rId6"/>
    <p:sldId id="264" r:id="rId7"/>
    <p:sldId id="265"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266" r:id="rId29"/>
    <p:sldId id="267" r:id="rId30"/>
    <p:sldId id="268" r:id="rId31"/>
    <p:sldId id="269"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270" r:id="rId56"/>
    <p:sldId id="271" r:id="rId57"/>
    <p:sldId id="272" r:id="rId58"/>
    <p:sldId id="273" r:id="rId59"/>
    <p:sldId id="275" r:id="rId60"/>
    <p:sldId id="276" r:id="rId61"/>
    <p:sldId id="277" r:id="rId62"/>
    <p:sldId id="278" r:id="rId63"/>
    <p:sldId id="279" r:id="rId64"/>
    <p:sldId id="280" r:id="rId65"/>
    <p:sldId id="281" r:id="rId66"/>
    <p:sldId id="282" r:id="rId67"/>
    <p:sldId id="283" r:id="rId68"/>
    <p:sldId id="284" r:id="rId69"/>
    <p:sldId id="274" r:id="rId70"/>
  </p:sldIdLst>
  <p:sldSz cx="12192000" cy="6858000"/>
  <p:notesSz cx="7086600" cy="93599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49">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313518-1066-42FF-8821-589BBCBF8EEA}">
  <a:tblStyle styleId="{95313518-1066-42FF-8821-589BBCBF8E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10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49"/>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AD5-4B87-981B-1993336F7A9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AD5-4B87-981B-1993336F7A9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AD5-4B87-981B-1993336F7A9F}"/>
            </c:ext>
          </c:extLst>
        </c:ser>
        <c:dLbls>
          <c:showLegendKey val="0"/>
          <c:showVal val="0"/>
          <c:showCatName val="0"/>
          <c:showSerName val="0"/>
          <c:showPercent val="0"/>
          <c:showBubbleSize val="0"/>
        </c:dLbls>
        <c:gapWidth val="219"/>
        <c:overlap val="-27"/>
        <c:axId val="311087760"/>
        <c:axId val="311082512"/>
      </c:barChart>
      <c:catAx>
        <c:axId val="31108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1082512"/>
        <c:crosses val="autoZero"/>
        <c:auto val="1"/>
        <c:lblAlgn val="ctr"/>
        <c:lblOffset val="100"/>
        <c:noMultiLvlLbl val="0"/>
      </c:catAx>
      <c:valAx>
        <c:axId val="311082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10877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70860" cy="467995"/>
          </a:xfrm>
          <a:prstGeom prst="rect">
            <a:avLst/>
          </a:prstGeom>
          <a:noFill/>
          <a:ln>
            <a:noFill/>
          </a:ln>
        </p:spPr>
        <p:txBody>
          <a:bodyPr spcFirstLastPara="1" wrap="square" lIns="95050" tIns="47525" rIns="95050" bIns="475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14101" y="1"/>
            <a:ext cx="3070860" cy="467995"/>
          </a:xfrm>
          <a:prstGeom prst="rect">
            <a:avLst/>
          </a:prstGeom>
          <a:noFill/>
          <a:ln>
            <a:noFill/>
          </a:ln>
        </p:spPr>
        <p:txBody>
          <a:bodyPr spcFirstLastPara="1" wrap="square" lIns="95050" tIns="47525" rIns="95050" bIns="475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90282"/>
            <a:ext cx="3070860" cy="467995"/>
          </a:xfrm>
          <a:prstGeom prst="rect">
            <a:avLst/>
          </a:prstGeom>
          <a:noFill/>
          <a:ln>
            <a:noFill/>
          </a:ln>
        </p:spPr>
        <p:txBody>
          <a:bodyPr spcFirstLastPara="1" wrap="square" lIns="95050" tIns="47525" rIns="95050" bIns="475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194233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49</a:t>
            </a:fld>
            <a:endParaRPr lang="en-US" dirty="0">
              <a:solidFill>
                <a:prstClr val="black"/>
              </a:solidFill>
            </a:endParaRPr>
          </a:p>
        </p:txBody>
      </p:sp>
    </p:spTree>
    <p:extLst>
      <p:ext uri="{BB962C8B-B14F-4D97-AF65-F5344CB8AC3E}">
        <p14:creationId xmlns:p14="http://schemas.microsoft.com/office/powerpoint/2010/main" val="1325365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
        <p:cNvGrpSpPr/>
        <p:nvPr/>
      </p:nvGrpSpPr>
      <p:grpSpPr>
        <a:xfrm>
          <a:off x="0" y="0"/>
          <a:ext cx="0" cy="0"/>
          <a:chOff x="0" y="0"/>
          <a:chExt cx="0" cy="0"/>
        </a:xfrm>
      </p:grpSpPr>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Subtitle">
  <p:cSld name="Title with Subtitle">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a:off x="413004" y="1005840"/>
            <a:ext cx="11365992" cy="332399"/>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SzPts val="2400"/>
              <a:buNone/>
              <a:defRPr sz="2400" b="0">
                <a:solidFill>
                  <a:schemeClr val="lt2"/>
                </a:solidFill>
                <a:latin typeface="Arial"/>
                <a:ea typeface="Arial"/>
                <a:cs typeface="Arial"/>
                <a:sym typeface="Arial"/>
              </a:defRPr>
            </a:lvl1pPr>
            <a:lvl2pPr marL="914400" lvl="1" indent="-228600" algn="l">
              <a:lnSpc>
                <a:spcPct val="90000"/>
              </a:lnSpc>
              <a:spcBef>
                <a:spcPts val="400"/>
              </a:spcBef>
              <a:spcAft>
                <a:spcPts val="0"/>
              </a:spcAft>
              <a:buSzPts val="2000"/>
              <a:buNone/>
              <a:defRPr/>
            </a:lvl2pPr>
            <a:lvl3pPr marL="1371600" lvl="2" indent="-228600" algn="l">
              <a:lnSpc>
                <a:spcPct val="90000"/>
              </a:lnSpc>
              <a:spcBef>
                <a:spcPts val="400"/>
              </a:spcBef>
              <a:spcAft>
                <a:spcPts val="0"/>
              </a:spcAft>
              <a:buSzPts val="16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6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LOGO">
  <p:cSld name="LOGO">
    <p:bg>
      <p:bgPr>
        <a:gradFill>
          <a:gsLst>
            <a:gs pos="0">
              <a:srgbClr val="D5D6D6">
                <a:alpha val="49803"/>
              </a:srgbClr>
            </a:gs>
            <a:gs pos="30000">
              <a:srgbClr val="D5D6D6">
                <a:alpha val="49803"/>
              </a:srgbClr>
            </a:gs>
            <a:gs pos="100000">
              <a:schemeClr val="lt1"/>
            </a:gs>
          </a:gsLst>
          <a:path path="circle">
            <a:fillToRect l="100000" t="100000"/>
          </a:path>
          <a:tileRect r="-100000" b="-100000"/>
        </a:gradFill>
        <a:effectLst/>
      </p:bgPr>
    </p:bg>
    <p:spTree>
      <p:nvGrpSpPr>
        <p:cNvPr id="1" name="Shape 91"/>
        <p:cNvGrpSpPr/>
        <p:nvPr/>
      </p:nvGrpSpPr>
      <p:grpSpPr>
        <a:xfrm>
          <a:off x="0" y="0"/>
          <a:ext cx="0" cy="0"/>
          <a:chOff x="0" y="0"/>
          <a:chExt cx="0" cy="0"/>
        </a:xfrm>
      </p:grpSpPr>
      <p:pic>
        <p:nvPicPr>
          <p:cNvPr id="92" name="Google Shape;92;p14" descr="G:\_55906_Brand_Integration\_55998_Broadcom_Limited_Logo\_Final\01_Red-Black\PNG\Broadcom_Ltd_Logo_Red-Black_w-tag.png"/>
          <p:cNvPicPr preferRelativeResize="0"/>
          <p:nvPr/>
        </p:nvPicPr>
        <p:blipFill rotWithShape="1">
          <a:blip r:embed="rId2">
            <a:alphaModFix/>
          </a:blip>
          <a:srcRect/>
          <a:stretch/>
        </p:blipFill>
        <p:spPr>
          <a:xfrm>
            <a:off x="1158240" y="2537429"/>
            <a:ext cx="9875520" cy="1783143"/>
          </a:xfrm>
          <a:prstGeom prst="rect">
            <a:avLst/>
          </a:prstGeom>
          <a:noFill/>
          <a:ln>
            <a:noFill/>
          </a:ln>
        </p:spPr>
      </p:pic>
      <p:grpSp>
        <p:nvGrpSpPr>
          <p:cNvPr id="93" name="Google Shape;93;p14"/>
          <p:cNvGrpSpPr/>
          <p:nvPr/>
        </p:nvGrpSpPr>
        <p:grpSpPr>
          <a:xfrm>
            <a:off x="0" y="0"/>
            <a:ext cx="12192000" cy="137160"/>
            <a:chOff x="0" y="0"/>
            <a:chExt cx="12192000" cy="137160"/>
          </a:xfrm>
        </p:grpSpPr>
        <p:sp>
          <p:nvSpPr>
            <p:cNvPr id="94" name="Google Shape;94;p14"/>
            <p:cNvSpPr/>
            <p:nvPr/>
          </p:nvSpPr>
          <p:spPr>
            <a:xfrm>
              <a:off x="0" y="0"/>
              <a:ext cx="12192000" cy="137160"/>
            </a:xfrm>
            <a:prstGeom prst="rect">
              <a:avLst/>
            </a:prstGeom>
            <a:solidFill>
              <a:srgbClr val="CC09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95" name="Google Shape;95;p14"/>
            <p:cNvSpPr/>
            <p:nvPr/>
          </p:nvSpPr>
          <p:spPr>
            <a:xfrm>
              <a:off x="10665070" y="0"/>
              <a:ext cx="1526930" cy="137160"/>
            </a:xfrm>
            <a:prstGeom prst="rect">
              <a:avLst/>
            </a:prstGeom>
            <a:solidFill>
              <a:srgbClr val="AB162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2BAEA-F323-4D46-851E-4C105089DC27}"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1017A-B858-45BC-948F-61F4C689BCC0}" type="slidenum">
              <a:rPr lang="en-US" smtClean="0"/>
              <a:t>‹#›</a:t>
            </a:fld>
            <a:endParaRPr lang="en-US"/>
          </a:p>
        </p:txBody>
      </p:sp>
    </p:spTree>
    <p:extLst>
      <p:ext uri="{BB962C8B-B14F-4D97-AF65-F5344CB8AC3E}">
        <p14:creationId xmlns:p14="http://schemas.microsoft.com/office/powerpoint/2010/main" val="3495825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2BAEA-F323-4D46-851E-4C105089DC27}"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1017A-B858-45BC-948F-61F4C689BCC0}" type="slidenum">
              <a:rPr lang="en-US" smtClean="0"/>
              <a:t>‹#›</a:t>
            </a:fld>
            <a:endParaRPr lang="en-US"/>
          </a:p>
        </p:txBody>
      </p:sp>
    </p:spTree>
    <p:extLst>
      <p:ext uri="{BB962C8B-B14F-4D97-AF65-F5344CB8AC3E}">
        <p14:creationId xmlns:p14="http://schemas.microsoft.com/office/powerpoint/2010/main" val="3347884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332747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1267585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1134904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1549257492"/>
      </p:ext>
    </p:extLst>
  </p:cSld>
  <p:clrMapOvr>
    <a:masterClrMapping/>
  </p:clrMapOvr>
  <p:transition spd="med">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1_Section Circuitry">
    <p:spTree>
      <p:nvGrpSpPr>
        <p:cNvPr id="1" name=""/>
        <p:cNvGrpSpPr/>
        <p:nvPr/>
      </p:nvGrpSpPr>
      <p:grpSpPr>
        <a:xfrm>
          <a:off x="0" y="0"/>
          <a:ext cx="0" cy="0"/>
          <a:chOff x="0" y="0"/>
          <a:chExt cx="0" cy="0"/>
        </a:xfrm>
      </p:grpSpPr>
      <p:pic>
        <p:nvPicPr>
          <p:cNvPr id="11"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1850808986"/>
      </p:ext>
    </p:extLst>
  </p:cSld>
  <p:clrMapOvr>
    <a:masterClrMapping/>
  </p:clrMapOvr>
  <p:transition spd="med">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Red ">
  <p:cSld name="Title Red ">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1" b="-1"/>
          <a:stretch/>
        </p:blipFill>
        <p:spPr>
          <a:xfrm>
            <a:off x="0" y="0"/>
            <a:ext cx="12192000" cy="4992656"/>
          </a:xfrm>
          <a:prstGeom prst="rect">
            <a:avLst/>
          </a:prstGeom>
          <a:noFill/>
          <a:ln>
            <a:noFill/>
          </a:ln>
        </p:spPr>
      </p:pic>
      <p:sp>
        <p:nvSpPr>
          <p:cNvPr id="22" name="Google Shape;22;p3"/>
          <p:cNvSpPr/>
          <p:nvPr/>
        </p:nvSpPr>
        <p:spPr>
          <a:xfrm>
            <a:off x="0" y="5010150"/>
            <a:ext cx="12192000" cy="18478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23" name="Google Shape;23;p3"/>
          <p:cNvSpPr txBox="1">
            <a:spLocks noGrp="1"/>
          </p:cNvSpPr>
          <p:nvPr>
            <p:ph type="body" idx="1"/>
          </p:nvPr>
        </p:nvSpPr>
        <p:spPr>
          <a:xfrm>
            <a:off x="411480" y="4143296"/>
            <a:ext cx="7452360" cy="52322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lt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body" idx="2"/>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subTitle" idx="3"/>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3"/>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27" name="Google Shape;27;p3"/>
          <p:cNvPicPr preferRelativeResize="0"/>
          <p:nvPr/>
        </p:nvPicPr>
        <p:blipFill rotWithShape="1">
          <a:blip r:embed="rId3">
            <a:alphaModFix/>
          </a:blip>
          <a:srcRect/>
          <a:stretch/>
        </p:blipFill>
        <p:spPr>
          <a:xfrm>
            <a:off x="9163051" y="5557209"/>
            <a:ext cx="2676524" cy="362717"/>
          </a:xfrm>
          <a:prstGeom prst="rect">
            <a:avLst/>
          </a:prstGeom>
          <a:noFill/>
          <a:ln>
            <a:noFill/>
          </a:ln>
        </p:spPr>
      </p:pic>
      <p:grpSp>
        <p:nvGrpSpPr>
          <p:cNvPr id="28" name="Google Shape;28;p3"/>
          <p:cNvGrpSpPr/>
          <p:nvPr/>
        </p:nvGrpSpPr>
        <p:grpSpPr>
          <a:xfrm>
            <a:off x="0" y="5010150"/>
            <a:ext cx="12192000" cy="0"/>
            <a:chOff x="0" y="5010150"/>
            <a:chExt cx="12192000" cy="0"/>
          </a:xfrm>
        </p:grpSpPr>
        <p:cxnSp>
          <p:nvCxnSpPr>
            <p:cNvPr id="29" name="Google Shape;29;p3"/>
            <p:cNvCxnSpPr/>
            <p:nvPr/>
          </p:nvCxnSpPr>
          <p:spPr>
            <a:xfrm>
              <a:off x="0" y="5010150"/>
              <a:ext cx="12188952" cy="0"/>
            </a:xfrm>
            <a:prstGeom prst="straightConnector1">
              <a:avLst/>
            </a:prstGeom>
            <a:noFill/>
            <a:ln w="76200" cap="flat" cmpd="sng">
              <a:solidFill>
                <a:schemeClr val="accent5"/>
              </a:solidFill>
              <a:prstDash val="solid"/>
              <a:round/>
              <a:headEnd type="none" w="sm" len="sm"/>
              <a:tailEnd type="none" w="sm" len="sm"/>
            </a:ln>
          </p:spPr>
        </p:cxnSp>
        <p:cxnSp>
          <p:nvCxnSpPr>
            <p:cNvPr id="30" name="Google Shape;30;p3"/>
            <p:cNvCxnSpPr/>
            <p:nvPr/>
          </p:nvCxnSpPr>
          <p:spPr>
            <a:xfrm>
              <a:off x="9622631" y="5010150"/>
              <a:ext cx="2569369" cy="0"/>
            </a:xfrm>
            <a:prstGeom prst="straightConnector1">
              <a:avLst/>
            </a:prstGeom>
            <a:noFill/>
            <a:ln w="76200" cap="flat" cmpd="sng">
              <a:solidFill>
                <a:srgbClr val="707275"/>
              </a:solidFill>
              <a:prstDash val="solid"/>
              <a:round/>
              <a:headEnd type="none" w="sm" len="sm"/>
              <a:tailEnd type="none" w="sm" len="sm"/>
            </a:ln>
          </p:spPr>
        </p:cxnSp>
      </p:gr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30960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4081524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286961187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81429"/>
      </p:ext>
    </p:extLst>
  </p:cSld>
  <p:clrMapOvr>
    <a:masterClrMapping/>
  </p:clrMapOvr>
  <p:transition spd="med">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Title">
  <p:cSld name="Custom Title">
    <p:spTree>
      <p:nvGrpSpPr>
        <p:cNvPr id="1" name="Shape 31"/>
        <p:cNvGrpSpPr/>
        <p:nvPr/>
      </p:nvGrpSpPr>
      <p:grpSpPr>
        <a:xfrm>
          <a:off x="0" y="0"/>
          <a:ext cx="0" cy="0"/>
          <a:chOff x="0" y="0"/>
          <a:chExt cx="0" cy="0"/>
        </a:xfrm>
      </p:grpSpPr>
      <p:sp>
        <p:nvSpPr>
          <p:cNvPr id="32" name="Google Shape;32;p4"/>
          <p:cNvSpPr/>
          <p:nvPr/>
        </p:nvSpPr>
        <p:spPr>
          <a:xfrm>
            <a:off x="0" y="5010150"/>
            <a:ext cx="12192000" cy="18478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33" name="Google Shape;33;p4"/>
          <p:cNvSpPr txBox="1">
            <a:spLocks noGrp="1"/>
          </p:cNvSpPr>
          <p:nvPr>
            <p:ph type="body" idx="1"/>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4"/>
          <p:cNvSpPr txBox="1">
            <a:spLocks noGrp="1"/>
          </p:cNvSpPr>
          <p:nvPr>
            <p:ph type="subTitle" idx="2"/>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5" name="Google Shape;35;p4"/>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36" name="Google Shape;36;p4"/>
          <p:cNvPicPr preferRelativeResize="0"/>
          <p:nvPr/>
        </p:nvPicPr>
        <p:blipFill rotWithShape="1">
          <a:blip r:embed="rId2">
            <a:alphaModFix/>
          </a:blip>
          <a:srcRect/>
          <a:stretch/>
        </p:blipFill>
        <p:spPr>
          <a:xfrm>
            <a:off x="9163051" y="5557209"/>
            <a:ext cx="2676524" cy="362717"/>
          </a:xfrm>
          <a:prstGeom prst="rect">
            <a:avLst/>
          </a:prstGeom>
          <a:noFill/>
          <a:ln>
            <a:noFill/>
          </a:ln>
        </p:spPr>
      </p:pic>
      <p:grpSp>
        <p:nvGrpSpPr>
          <p:cNvPr id="37" name="Google Shape;37;p4"/>
          <p:cNvGrpSpPr/>
          <p:nvPr/>
        </p:nvGrpSpPr>
        <p:grpSpPr>
          <a:xfrm>
            <a:off x="0" y="5010150"/>
            <a:ext cx="12192000" cy="0"/>
            <a:chOff x="0" y="5010150"/>
            <a:chExt cx="12192000" cy="0"/>
          </a:xfrm>
        </p:grpSpPr>
        <p:cxnSp>
          <p:nvCxnSpPr>
            <p:cNvPr id="38" name="Google Shape;38;p4"/>
            <p:cNvCxnSpPr/>
            <p:nvPr/>
          </p:nvCxnSpPr>
          <p:spPr>
            <a:xfrm>
              <a:off x="0" y="5010150"/>
              <a:ext cx="12188952" cy="0"/>
            </a:xfrm>
            <a:prstGeom prst="straightConnector1">
              <a:avLst/>
            </a:prstGeom>
            <a:noFill/>
            <a:ln w="76200" cap="flat" cmpd="sng">
              <a:solidFill>
                <a:schemeClr val="dk2"/>
              </a:solidFill>
              <a:prstDash val="solid"/>
              <a:round/>
              <a:headEnd type="none" w="sm" len="sm"/>
              <a:tailEnd type="none" w="sm" len="sm"/>
            </a:ln>
          </p:spPr>
        </p:cxnSp>
        <p:cxnSp>
          <p:nvCxnSpPr>
            <p:cNvPr id="39" name="Google Shape;39;p4"/>
            <p:cNvCxnSpPr/>
            <p:nvPr/>
          </p:nvCxnSpPr>
          <p:spPr>
            <a:xfrm>
              <a:off x="9622631" y="5010150"/>
              <a:ext cx="2569369" cy="0"/>
            </a:xfrm>
            <a:prstGeom prst="straightConnector1">
              <a:avLst/>
            </a:prstGeom>
            <a:noFill/>
            <a:ln w="76200" cap="flat" cmpd="sng">
              <a:solidFill>
                <a:srgbClr val="A6192E"/>
              </a:solidFill>
              <a:prstDash val="solid"/>
              <a:round/>
              <a:headEnd type="none" w="sm" len="sm"/>
              <a:tailEnd type="none" w="sm" len="sm"/>
            </a:ln>
          </p:spPr>
        </p:cxn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White">
  <p:cSld name="Title White">
    <p:spTree>
      <p:nvGrpSpPr>
        <p:cNvPr id="1" name="Shape 40"/>
        <p:cNvGrpSpPr/>
        <p:nvPr/>
      </p:nvGrpSpPr>
      <p:grpSpPr>
        <a:xfrm>
          <a:off x="0" y="0"/>
          <a:ext cx="0" cy="0"/>
          <a:chOff x="0" y="0"/>
          <a:chExt cx="0" cy="0"/>
        </a:xfrm>
      </p:grpSpPr>
      <p:pic>
        <p:nvPicPr>
          <p:cNvPr id="41" name="Google Shape;41;p5" descr="G:\_55906_Brand_Integration\_PPT_Template\R5_20151208\Images\Title_Red_Gradient_Reversed.jpg"/>
          <p:cNvPicPr preferRelativeResize="0"/>
          <p:nvPr/>
        </p:nvPicPr>
        <p:blipFill rotWithShape="1">
          <a:blip r:embed="rId2">
            <a:alphaModFix/>
          </a:blip>
          <a:srcRect/>
          <a:stretch/>
        </p:blipFill>
        <p:spPr>
          <a:xfrm>
            <a:off x="0" y="4992688"/>
            <a:ext cx="12192000" cy="1865312"/>
          </a:xfrm>
          <a:prstGeom prst="rect">
            <a:avLst/>
          </a:prstGeom>
          <a:noFill/>
          <a:ln>
            <a:noFill/>
          </a:ln>
        </p:spPr>
      </p:pic>
      <p:sp>
        <p:nvSpPr>
          <p:cNvPr id="42" name="Google Shape;42;p5"/>
          <p:cNvSpPr txBox="1">
            <a:spLocks noGrp="1"/>
          </p:cNvSpPr>
          <p:nvPr>
            <p:ph type="body" idx="1"/>
          </p:nvPr>
        </p:nvSpPr>
        <p:spPr>
          <a:xfrm>
            <a:off x="411480" y="4143296"/>
            <a:ext cx="7452360" cy="52322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solidFill>
                  <a:srgbClr val="D8D8D8"/>
                </a:solidFil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5"/>
          <p:cNvSpPr txBox="1">
            <a:spLocks noGrp="1"/>
          </p:cNvSpPr>
          <p:nvPr>
            <p:ph type="subTitle" idx="3"/>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lt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5" name="Google Shape;45;p5"/>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F2F2F2"/>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46" name="Google Shape;46;p5"/>
          <p:cNvSpPr/>
          <p:nvPr/>
        </p:nvSpPr>
        <p:spPr>
          <a:xfrm>
            <a:off x="1" y="0"/>
            <a:ext cx="12191999" cy="539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pic>
        <p:nvPicPr>
          <p:cNvPr id="47" name="Google Shape;47;p5" descr="G:\_55906_Brand_Integration\55998_Logo_Update-Refinement\_Final\01_Red-Black\PNG\Broadcom_Ltd_Logo_Red-Black_no-tag.png"/>
          <p:cNvPicPr preferRelativeResize="0"/>
          <p:nvPr/>
        </p:nvPicPr>
        <p:blipFill rotWithShape="1">
          <a:blip r:embed="rId3">
            <a:alphaModFix/>
          </a:blip>
          <a:srcRect/>
          <a:stretch/>
        </p:blipFill>
        <p:spPr>
          <a:xfrm>
            <a:off x="8534400" y="457200"/>
            <a:ext cx="3200400" cy="436352"/>
          </a:xfrm>
          <a:prstGeom prst="rect">
            <a:avLst/>
          </a:prstGeom>
          <a:noFill/>
          <a:ln>
            <a:noFill/>
          </a:ln>
        </p:spPr>
      </p:pic>
      <p:grpSp>
        <p:nvGrpSpPr>
          <p:cNvPr id="48" name="Google Shape;48;p5"/>
          <p:cNvGrpSpPr/>
          <p:nvPr/>
        </p:nvGrpSpPr>
        <p:grpSpPr>
          <a:xfrm>
            <a:off x="0" y="5010150"/>
            <a:ext cx="12192000" cy="0"/>
            <a:chOff x="0" y="5010150"/>
            <a:chExt cx="12192000" cy="0"/>
          </a:xfrm>
        </p:grpSpPr>
        <p:cxnSp>
          <p:nvCxnSpPr>
            <p:cNvPr id="49" name="Google Shape;49;p5"/>
            <p:cNvCxnSpPr/>
            <p:nvPr/>
          </p:nvCxnSpPr>
          <p:spPr>
            <a:xfrm>
              <a:off x="0" y="5010150"/>
              <a:ext cx="12188952" cy="0"/>
            </a:xfrm>
            <a:prstGeom prst="straightConnector1">
              <a:avLst/>
            </a:prstGeom>
            <a:noFill/>
            <a:ln w="76200" cap="flat" cmpd="sng">
              <a:solidFill>
                <a:schemeClr val="accent5"/>
              </a:solidFill>
              <a:prstDash val="solid"/>
              <a:round/>
              <a:headEnd type="none" w="sm" len="sm"/>
              <a:tailEnd type="none" w="sm" len="sm"/>
            </a:ln>
          </p:spPr>
        </p:cxnSp>
        <p:cxnSp>
          <p:nvCxnSpPr>
            <p:cNvPr id="50" name="Google Shape;50;p5"/>
            <p:cNvCxnSpPr/>
            <p:nvPr/>
          </p:nvCxnSpPr>
          <p:spPr>
            <a:xfrm>
              <a:off x="9083040" y="5010150"/>
              <a:ext cx="3108960" cy="0"/>
            </a:xfrm>
            <a:prstGeom prst="straightConnector1">
              <a:avLst/>
            </a:prstGeom>
            <a:noFill/>
            <a:ln w="76200" cap="flat" cmpd="sng">
              <a:solidFill>
                <a:srgbClr val="707275"/>
              </a:solidFill>
              <a:prstDash val="solid"/>
              <a:round/>
              <a:headEnd type="none" w="sm" len="sm"/>
              <a:tailEnd type="none" w="sm" len="sm"/>
            </a:ln>
          </p:spPr>
        </p:cxn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Gray">
  <p:cSld name="Title Gra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1" y="0"/>
            <a:ext cx="12188949" cy="4991375"/>
          </a:xfrm>
          <a:prstGeom prst="rect">
            <a:avLst/>
          </a:prstGeom>
          <a:noFill/>
          <a:ln>
            <a:noFill/>
          </a:ln>
        </p:spPr>
      </p:pic>
      <p:sp>
        <p:nvSpPr>
          <p:cNvPr id="53" name="Google Shape;53;p6"/>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54" name="Google Shape;54;p6"/>
          <p:cNvSpPr txBox="1">
            <a:spLocks noGrp="1"/>
          </p:cNvSpPr>
          <p:nvPr>
            <p:ph type="body" idx="1"/>
          </p:nvPr>
        </p:nvSpPr>
        <p:spPr>
          <a:xfrm>
            <a:off x="411479" y="5420897"/>
            <a:ext cx="713232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solidFill>
                  <a:schemeClr val="dk1"/>
                </a:solidFil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6"/>
          <p:cNvSpPr txBox="1">
            <a:spLocks noGrp="1"/>
          </p:cNvSpPr>
          <p:nvPr>
            <p:ph type="subTitle" idx="2"/>
          </p:nvPr>
        </p:nvSpPr>
        <p:spPr>
          <a:xfrm>
            <a:off x="411480" y="4992079"/>
            <a:ext cx="713232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6" name="Google Shape;56;p6"/>
          <p:cNvSpPr txBox="1">
            <a:spLocks noGrp="1"/>
          </p:cNvSpPr>
          <p:nvPr>
            <p:ph type="body" idx="3"/>
          </p:nvPr>
        </p:nvSpPr>
        <p:spPr>
          <a:xfrm>
            <a:off x="411480" y="2578608"/>
            <a:ext cx="7132320" cy="181610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 name="Google Shape;57;p6"/>
          <p:cNvPicPr preferRelativeResize="0"/>
          <p:nvPr/>
        </p:nvPicPr>
        <p:blipFill rotWithShape="1">
          <a:blip r:embed="rId3">
            <a:alphaModFix/>
          </a:blip>
          <a:srcRect/>
          <a:stretch/>
        </p:blipFill>
        <p:spPr>
          <a:xfrm>
            <a:off x="8401423" y="4378200"/>
            <a:ext cx="3417878" cy="463184"/>
          </a:xfrm>
          <a:prstGeom prst="rect">
            <a:avLst/>
          </a:prstGeom>
          <a:noFill/>
          <a:ln>
            <a:noFill/>
          </a:ln>
        </p:spPr>
      </p:pic>
      <p:grpSp>
        <p:nvGrpSpPr>
          <p:cNvPr id="58" name="Google Shape;58;p6"/>
          <p:cNvGrpSpPr/>
          <p:nvPr/>
        </p:nvGrpSpPr>
        <p:grpSpPr>
          <a:xfrm>
            <a:off x="0" y="4662176"/>
            <a:ext cx="7653791" cy="0"/>
            <a:chOff x="317625" y="4690751"/>
            <a:chExt cx="7653791" cy="0"/>
          </a:xfrm>
        </p:grpSpPr>
        <p:cxnSp>
          <p:nvCxnSpPr>
            <p:cNvPr id="59" name="Google Shape;59;p6"/>
            <p:cNvCxnSpPr/>
            <p:nvPr/>
          </p:nvCxnSpPr>
          <p:spPr>
            <a:xfrm>
              <a:off x="317625" y="4690751"/>
              <a:ext cx="7653791" cy="0"/>
            </a:xfrm>
            <a:prstGeom prst="straightConnector1">
              <a:avLst/>
            </a:prstGeom>
            <a:noFill/>
            <a:ln w="76200" cap="flat" cmpd="sng">
              <a:solidFill>
                <a:schemeClr val="dk2"/>
              </a:solidFill>
              <a:prstDash val="solid"/>
              <a:round/>
              <a:headEnd type="none" w="sm" len="sm"/>
              <a:tailEnd type="none" w="sm" len="sm"/>
            </a:ln>
          </p:spPr>
        </p:cxnSp>
        <p:cxnSp>
          <p:nvCxnSpPr>
            <p:cNvPr id="60" name="Google Shape;60;p6"/>
            <p:cNvCxnSpPr/>
            <p:nvPr/>
          </p:nvCxnSpPr>
          <p:spPr>
            <a:xfrm>
              <a:off x="5667375" y="4690751"/>
              <a:ext cx="2304041" cy="0"/>
            </a:xfrm>
            <a:prstGeom prst="straightConnector1">
              <a:avLst/>
            </a:prstGeom>
            <a:noFill/>
            <a:ln w="76200" cap="rnd" cmpd="sng">
              <a:solidFill>
                <a:srgbClr val="AB192A"/>
              </a:solidFill>
              <a:prstDash val="solid"/>
              <a:round/>
              <a:headEnd type="none" w="sm" len="sm"/>
              <a:tailEnd type="none" w="sm" len="sm"/>
            </a:ln>
          </p:spPr>
        </p:cxn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68"/>
        <p:cNvGrpSpPr/>
        <p:nvPr/>
      </p:nvGrpSpPr>
      <p:grpSpPr>
        <a:xfrm>
          <a:off x="0" y="0"/>
          <a:ext cx="0" cy="0"/>
          <a:chOff x="0" y="0"/>
          <a:chExt cx="0" cy="0"/>
        </a:xfrm>
      </p:grpSpPr>
      <p:pic>
        <p:nvPicPr>
          <p:cNvPr id="69" name="Google Shape;69;p9" descr="G:\_55906_Brand_Integration\_PPT_Template\R5_20151208\Images\Title_Red_Gradient_Reversed.jpg"/>
          <p:cNvPicPr preferRelativeResize="0"/>
          <p:nvPr/>
        </p:nvPicPr>
        <p:blipFill rotWithShape="1">
          <a:blip r:embed="rId2">
            <a:alphaModFix/>
          </a:blip>
          <a:srcRect/>
          <a:stretch/>
        </p:blipFill>
        <p:spPr>
          <a:xfrm>
            <a:off x="0" y="5424175"/>
            <a:ext cx="12192000" cy="1433825"/>
          </a:xfrm>
          <a:prstGeom prst="rect">
            <a:avLst/>
          </a:prstGeom>
          <a:noFill/>
          <a:ln>
            <a:noFill/>
          </a:ln>
        </p:spPr>
      </p:pic>
      <p:sp>
        <p:nvSpPr>
          <p:cNvPr id="70" name="Google Shape;70;p9"/>
          <p:cNvSpPr/>
          <p:nvPr/>
        </p:nvSpPr>
        <p:spPr>
          <a:xfrm rot="10800000" flipH="1">
            <a:off x="0" y="0"/>
            <a:ext cx="12192000" cy="2198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71" name="Google Shape;71;p9"/>
          <p:cNvSpPr txBox="1">
            <a:spLocks noGrp="1"/>
          </p:cNvSpPr>
          <p:nvPr>
            <p:ph type="body" idx="1"/>
          </p:nvPr>
        </p:nvSpPr>
        <p:spPr>
          <a:xfrm>
            <a:off x="411480" y="4701279"/>
            <a:ext cx="8595360" cy="523220"/>
          </a:xfrm>
          <a:prstGeom prst="rect">
            <a:avLst/>
          </a:prstGeom>
          <a:noFill/>
          <a:ln>
            <a:noFill/>
          </a:ln>
        </p:spPr>
        <p:txBody>
          <a:bodyPr spcFirstLastPara="1" wrap="square" lIns="0" tIns="0" rIns="0" bIns="0" anchor="b" anchorCtr="0">
            <a:noAutofit/>
          </a:bodyPr>
          <a:lstStyle>
            <a:lvl1pPr marL="457200" marR="0" lvl="0" indent="-228600" algn="l">
              <a:lnSpc>
                <a:spcPct val="85000"/>
              </a:lnSpc>
              <a:spcBef>
                <a:spcPts val="1200"/>
              </a:spcBef>
              <a:spcAft>
                <a:spcPts val="0"/>
              </a:spcAft>
              <a:buClr>
                <a:schemeClr val="dk2"/>
              </a:buClr>
              <a:buSzPts val="4000"/>
              <a:buFont typeface="Arial"/>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9"/>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chemeClr val="lt1"/>
                </a:solidFill>
                <a:latin typeface="Arial"/>
                <a:ea typeface="Arial"/>
                <a:cs typeface="Arial"/>
                <a:sym typeface="Arial"/>
              </a:rPr>
              <a:t>Broadcom Proprietary and Confidential.  Copyright © 2020 Broadcom.  All Rights Reserved. The term “Broadcom” refers to Broadcom Inc. and/or its subsidiaries.</a:t>
            </a:r>
            <a:endParaRPr/>
          </a:p>
        </p:txBody>
      </p:sp>
      <p:grpSp>
        <p:nvGrpSpPr>
          <p:cNvPr id="73" name="Google Shape;73;p9"/>
          <p:cNvGrpSpPr/>
          <p:nvPr/>
        </p:nvGrpSpPr>
        <p:grpSpPr>
          <a:xfrm>
            <a:off x="-1" y="5424175"/>
            <a:ext cx="12192001" cy="0"/>
            <a:chOff x="-1" y="5905500"/>
            <a:chExt cx="12192001" cy="0"/>
          </a:xfrm>
        </p:grpSpPr>
        <p:cxnSp>
          <p:nvCxnSpPr>
            <p:cNvPr id="74" name="Google Shape;74;p9"/>
            <p:cNvCxnSpPr/>
            <p:nvPr/>
          </p:nvCxnSpPr>
          <p:spPr>
            <a:xfrm>
              <a:off x="-1" y="5905500"/>
              <a:ext cx="12192000" cy="0"/>
            </a:xfrm>
            <a:prstGeom prst="straightConnector1">
              <a:avLst/>
            </a:prstGeom>
            <a:noFill/>
            <a:ln w="82550" cap="flat" cmpd="sng">
              <a:solidFill>
                <a:schemeClr val="accent5"/>
              </a:solidFill>
              <a:prstDash val="solid"/>
              <a:round/>
              <a:headEnd type="none" w="sm" len="sm"/>
              <a:tailEnd type="none" w="sm" len="sm"/>
            </a:ln>
          </p:spPr>
        </p:cxnSp>
        <p:cxnSp>
          <p:nvCxnSpPr>
            <p:cNvPr id="75" name="Google Shape;75;p9"/>
            <p:cNvCxnSpPr/>
            <p:nvPr/>
          </p:nvCxnSpPr>
          <p:spPr>
            <a:xfrm>
              <a:off x="9083040" y="5905500"/>
              <a:ext cx="3108960" cy="0"/>
            </a:xfrm>
            <a:prstGeom prst="straightConnector1">
              <a:avLst/>
            </a:prstGeom>
            <a:noFill/>
            <a:ln w="82550" cap="flat" cmpd="sng">
              <a:solidFill>
                <a:srgbClr val="707275"/>
              </a:solidFill>
              <a:prstDash val="solid"/>
              <a:round/>
              <a:headEnd type="none" w="sm" len="sm"/>
              <a:tailEnd type="none" w="sm" len="sm"/>
            </a:ln>
          </p:spPr>
        </p:cxnSp>
      </p:grpSp>
      <p:pic>
        <p:nvPicPr>
          <p:cNvPr id="76" name="Google Shape;76;p9" descr="G:\_55906_Brand_Integration\_55998_Broadcom_Limited_Logo\_Final\04_White\PNG\Broadcom_Ltd_Logo_White_no-tag.png"/>
          <p:cNvPicPr preferRelativeResize="0"/>
          <p:nvPr/>
        </p:nvPicPr>
        <p:blipFill rotWithShape="1">
          <a:blip r:embed="rId3">
            <a:alphaModFix/>
          </a:blip>
          <a:srcRect/>
          <a:stretch/>
        </p:blipFill>
        <p:spPr>
          <a:xfrm>
            <a:off x="8534400" y="5923396"/>
            <a:ext cx="3200400" cy="435382"/>
          </a:xfrm>
          <a:prstGeom prst="rect">
            <a:avLst/>
          </a:prstGeom>
          <a:noFill/>
          <a:ln>
            <a:noFill/>
          </a:ln>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Circuitry">
  <p:cSld name="Section Circuitry">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a:stretch/>
        </p:blipFill>
        <p:spPr>
          <a:xfrm>
            <a:off x="1" y="0"/>
            <a:ext cx="12188949" cy="4991375"/>
          </a:xfrm>
          <a:prstGeom prst="rect">
            <a:avLst/>
          </a:prstGeom>
          <a:noFill/>
          <a:ln>
            <a:noFill/>
          </a:ln>
        </p:spPr>
      </p:pic>
      <p:sp>
        <p:nvSpPr>
          <p:cNvPr id="79" name="Google Shape;79;p10"/>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80" name="Google Shape;80;p10"/>
          <p:cNvPicPr preferRelativeResize="0"/>
          <p:nvPr/>
        </p:nvPicPr>
        <p:blipFill rotWithShape="1">
          <a:blip r:embed="rId3">
            <a:alphaModFix/>
          </a:blip>
          <a:srcRect/>
          <a:stretch/>
        </p:blipFill>
        <p:spPr>
          <a:xfrm>
            <a:off x="9763125" y="5269924"/>
            <a:ext cx="1990725" cy="269778"/>
          </a:xfrm>
          <a:prstGeom prst="rect">
            <a:avLst/>
          </a:prstGeom>
          <a:noFill/>
          <a:ln>
            <a:noFill/>
          </a:ln>
        </p:spPr>
      </p:pic>
      <p:sp>
        <p:nvSpPr>
          <p:cNvPr id="81" name="Google Shape;81;p10"/>
          <p:cNvSpPr txBox="1">
            <a:spLocks noGrp="1"/>
          </p:cNvSpPr>
          <p:nvPr>
            <p:ph type="body" idx="1"/>
          </p:nvPr>
        </p:nvSpPr>
        <p:spPr>
          <a:xfrm>
            <a:off x="411480" y="3408399"/>
            <a:ext cx="8686800" cy="181610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2"/>
        <p:cNvGrpSpPr/>
        <p:nvPr/>
      </p:nvGrpSpPr>
      <p:grpSpPr>
        <a:xfrm>
          <a:off x="0" y="0"/>
          <a:ext cx="0" cy="0"/>
          <a:chOff x="0" y="0"/>
          <a:chExt cx="0" cy="0"/>
        </a:xfrm>
      </p:grpSpPr>
      <p:sp>
        <p:nvSpPr>
          <p:cNvPr id="83" name="Google Shape;83;p11"/>
          <p:cNvSpPr txBox="1">
            <a:spLocks noGrp="1"/>
          </p:cNvSpPr>
          <p:nvPr>
            <p:ph type="body" idx="1"/>
          </p:nvPr>
        </p:nvSpPr>
        <p:spPr>
          <a:xfrm>
            <a:off x="411480" y="1371600"/>
            <a:ext cx="5577840" cy="1479379"/>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
          <p:cNvSpPr txBox="1">
            <a:spLocks noGrp="1"/>
          </p:cNvSpPr>
          <p:nvPr>
            <p:ph type="title"/>
          </p:nvPr>
        </p:nvSpPr>
        <p:spPr>
          <a:xfrm>
            <a:off x="411480"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txBox="1">
            <a:spLocks noGrp="1"/>
          </p:cNvSpPr>
          <p:nvPr>
            <p:ph type="body" idx="2"/>
          </p:nvPr>
        </p:nvSpPr>
        <p:spPr>
          <a:xfrm>
            <a:off x="6199632" y="1371600"/>
            <a:ext cx="5577840" cy="1479379"/>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marR="0" lvl="0" algn="l" rtl="0">
              <a:lnSpc>
                <a:spcPct val="85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13004" y="1371600"/>
            <a:ext cx="11365992" cy="1507079"/>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p:nvPr/>
        </p:nvSpPr>
        <p:spPr>
          <a:xfrm>
            <a:off x="411480" y="6629400"/>
            <a:ext cx="125034"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4D4D4F"/>
                </a:solidFill>
                <a:latin typeface="Arial"/>
                <a:ea typeface="Arial"/>
                <a:cs typeface="Arial"/>
                <a:sym typeface="Arial"/>
              </a:rPr>
              <a:t>‹#›</a:t>
            </a:fld>
            <a:endParaRPr sz="800" b="0" i="0" u="none" strike="noStrike" cap="none">
              <a:solidFill>
                <a:srgbClr val="4D4D4F"/>
              </a:solidFill>
              <a:latin typeface="Arial"/>
              <a:ea typeface="Arial"/>
              <a:cs typeface="Arial"/>
              <a:sym typeface="Arial"/>
            </a:endParaRPr>
          </a:p>
        </p:txBody>
      </p:sp>
      <p:sp>
        <p:nvSpPr>
          <p:cNvPr id="13" name="Google Shape;13;p1"/>
          <p:cNvSpPr txBox="1"/>
          <p:nvPr/>
        </p:nvSpPr>
        <p:spPr>
          <a:xfrm>
            <a:off x="832766"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u="none" strike="noStrike" cap="none">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14" name="Google Shape;14;p1"/>
          <p:cNvSpPr txBox="1"/>
          <p:nvPr/>
        </p:nvSpPr>
        <p:spPr>
          <a:xfrm>
            <a:off x="671014" y="6629400"/>
            <a:ext cx="27252"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a:t>
            </a:r>
            <a:endParaRPr/>
          </a:p>
        </p:txBody>
      </p:sp>
      <p:pic>
        <p:nvPicPr>
          <p:cNvPr id="15" name="Google Shape;15;p1"/>
          <p:cNvPicPr preferRelativeResize="0"/>
          <p:nvPr/>
        </p:nvPicPr>
        <p:blipFill rotWithShape="1">
          <a:blip r:embed="rId25">
            <a:alphaModFix/>
          </a:blip>
          <a:srcRect/>
          <a:stretch/>
        </p:blipFill>
        <p:spPr>
          <a:xfrm>
            <a:off x="10414000" y="6511510"/>
            <a:ext cx="1511300" cy="204806"/>
          </a:xfrm>
          <a:prstGeom prst="rect">
            <a:avLst/>
          </a:prstGeom>
          <a:noFill/>
          <a:ln>
            <a:noFill/>
          </a:ln>
        </p:spPr>
      </p:pic>
      <p:grpSp>
        <p:nvGrpSpPr>
          <p:cNvPr id="16" name="Google Shape;16;p1"/>
          <p:cNvGrpSpPr/>
          <p:nvPr/>
        </p:nvGrpSpPr>
        <p:grpSpPr>
          <a:xfrm>
            <a:off x="0" y="0"/>
            <a:ext cx="12192000" cy="137160"/>
            <a:chOff x="0" y="0"/>
            <a:chExt cx="12192000" cy="137160"/>
          </a:xfrm>
        </p:grpSpPr>
        <p:sp>
          <p:nvSpPr>
            <p:cNvPr id="17" name="Google Shape;17;p1"/>
            <p:cNvSpPr/>
            <p:nvPr/>
          </p:nvSpPr>
          <p:spPr>
            <a:xfrm>
              <a:off x="0" y="0"/>
              <a:ext cx="12192000" cy="137160"/>
            </a:xfrm>
            <a:prstGeom prst="rect">
              <a:avLst/>
            </a:prstGeom>
            <a:solidFill>
              <a:srgbClr val="CC09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18" name="Google Shape;18;p1"/>
            <p:cNvSpPr/>
            <p:nvPr/>
          </p:nvSpPr>
          <p:spPr>
            <a:xfrm>
              <a:off x="10665070" y="0"/>
              <a:ext cx="1526930" cy="137160"/>
            </a:xfrm>
            <a:prstGeom prst="rect">
              <a:avLst/>
            </a:prstGeom>
            <a:solidFill>
              <a:srgbClr val="AB162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t8xLtGbIemY" TargetMode="Externa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endParaRPr lang="en-US" sz="4000" dirty="0">
              <a:latin typeface="Segoe UI" panose="020B0502040204020203" pitchFamily="34" charset="0"/>
              <a:cs typeface="Segoe UI" panose="020B0502040204020203" pitchFamily="34" charset="0"/>
            </a:endParaRPr>
          </a:p>
        </p:txBody>
      </p:sp>
      <p:sp>
        <p:nvSpPr>
          <p:cNvPr id="3" name="Content Placeholder 2"/>
          <p:cNvSpPr>
            <a:spLocks noGrp="1"/>
          </p:cNvSpPr>
          <p:nvPr>
            <p:ph sz="half" idx="1"/>
          </p:nvPr>
        </p:nvSpPr>
        <p:spPr>
          <a:xfrm>
            <a:off x="1097278" y="1845734"/>
            <a:ext cx="10058402" cy="4384150"/>
          </a:xfrm>
        </p:spPr>
        <p:txBody>
          <a:bodyPr>
            <a:normAutofit fontScale="92500"/>
          </a:bodyPr>
          <a:lstStyle/>
          <a:p>
            <a:r>
              <a:rPr lang="en-US" sz="1400" dirty="0">
                <a:latin typeface="Segoe UI" panose="020B0502040204020203" pitchFamily="34" charset="0"/>
                <a:cs typeface="Segoe UI" panose="020B0502040204020203" pitchFamily="34" charset="0"/>
              </a:rPr>
              <a:t>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velit</a:t>
            </a:r>
            <a:r>
              <a:rPr lang="en-US" dirty="0"/>
              <a:t> ligula, pharetra </a:t>
            </a:r>
            <a:r>
              <a:rPr lang="en-US" dirty="0" err="1"/>
              <a:t>quis</a:t>
            </a:r>
            <a:r>
              <a:rPr lang="en-US" dirty="0"/>
              <a:t> dui </a:t>
            </a:r>
            <a:r>
              <a:rPr lang="en-US" dirty="0" err="1"/>
              <a:t>sed</a:t>
            </a:r>
            <a:r>
              <a:rPr lang="en-US" dirty="0"/>
              <a:t>, </a:t>
            </a:r>
            <a:r>
              <a:rPr lang="en-US" dirty="0" err="1"/>
              <a:t>pretium</a:t>
            </a:r>
            <a:r>
              <a:rPr lang="en-US" dirty="0"/>
              <a:t> </a:t>
            </a:r>
            <a:r>
              <a:rPr lang="en-US" dirty="0" err="1"/>
              <a:t>placerat</a:t>
            </a:r>
            <a:r>
              <a:rPr lang="en-US" dirty="0"/>
              <a:t> </a:t>
            </a:r>
            <a:r>
              <a:rPr lang="en-US" dirty="0" err="1"/>
              <a:t>orci</a:t>
            </a:r>
            <a:r>
              <a:rPr lang="en-US" dirty="0"/>
              <a:t>.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Aliquam</a:t>
            </a:r>
            <a:r>
              <a:rPr lang="en-US" dirty="0"/>
              <a:t> </a:t>
            </a:r>
            <a:r>
              <a:rPr lang="en-US" dirty="0" err="1"/>
              <a:t>ornare</a:t>
            </a:r>
            <a:r>
              <a:rPr lang="en-US" dirty="0"/>
              <a:t> </a:t>
            </a:r>
            <a:r>
              <a:rPr lang="en-US" dirty="0" err="1"/>
              <a:t>justo</a:t>
            </a:r>
            <a:r>
              <a:rPr lang="en-US" dirty="0"/>
              <a:t> </a:t>
            </a:r>
            <a:r>
              <a:rPr lang="en-US" dirty="0" err="1"/>
              <a:t>sed</a:t>
            </a:r>
            <a:r>
              <a:rPr lang="en-US" dirty="0"/>
              <a:t> quam </a:t>
            </a:r>
            <a:r>
              <a:rPr lang="en-US" dirty="0" err="1"/>
              <a:t>fermentum</a:t>
            </a:r>
            <a:r>
              <a:rPr lang="en-US" dirty="0"/>
              <a:t> </a:t>
            </a:r>
            <a:r>
              <a:rPr lang="en-US" dirty="0" err="1"/>
              <a:t>euismod</a:t>
            </a:r>
            <a:r>
              <a:rPr lang="en-US" dirty="0"/>
              <a:t>. </a:t>
            </a:r>
            <a:r>
              <a:rPr lang="en-US" dirty="0" err="1"/>
              <a:t>Quisque</a:t>
            </a:r>
            <a:r>
              <a:rPr lang="en-US" dirty="0"/>
              <a:t> </a:t>
            </a:r>
            <a:r>
              <a:rPr lang="en-US" dirty="0" err="1"/>
              <a:t>nec</a:t>
            </a:r>
            <a:r>
              <a:rPr lang="en-US" dirty="0"/>
              <a:t> </a:t>
            </a:r>
            <a:r>
              <a:rPr lang="en-US" dirty="0" err="1"/>
              <a:t>faucibus</a:t>
            </a:r>
            <a:r>
              <a:rPr lang="en-US" dirty="0"/>
              <a:t> </a:t>
            </a:r>
            <a:r>
              <a:rPr lang="en-US" dirty="0" err="1"/>
              <a:t>tortor</a:t>
            </a:r>
            <a:r>
              <a:rPr lang="en-US" dirty="0"/>
              <a:t>. </a:t>
            </a:r>
            <a:r>
              <a:rPr lang="en-US" dirty="0" err="1"/>
              <a:t>Proin</a:t>
            </a:r>
            <a:r>
              <a:rPr lang="en-US" dirty="0"/>
              <a:t> </a:t>
            </a:r>
            <a:r>
              <a:rPr lang="en-US" dirty="0" err="1"/>
              <a:t>eget</a:t>
            </a:r>
            <a:r>
              <a:rPr lang="en-US" dirty="0"/>
              <a:t> </a:t>
            </a:r>
            <a:r>
              <a:rPr lang="en-US" dirty="0" err="1"/>
              <a:t>tortor</a:t>
            </a:r>
            <a:r>
              <a:rPr lang="en-US" dirty="0"/>
              <a:t> </a:t>
            </a:r>
            <a:r>
              <a:rPr lang="en-US" dirty="0" err="1"/>
              <a:t>vel</a:t>
            </a:r>
            <a:r>
              <a:rPr lang="en-US" dirty="0"/>
              <a:t> </a:t>
            </a:r>
            <a:r>
              <a:rPr lang="en-US" dirty="0" err="1"/>
              <a:t>risus</a:t>
            </a:r>
            <a:r>
              <a:rPr lang="en-US" dirty="0"/>
              <a:t> </a:t>
            </a:r>
            <a:r>
              <a:rPr lang="en-US" dirty="0" err="1"/>
              <a:t>efficitur</a:t>
            </a:r>
            <a:r>
              <a:rPr lang="en-US" dirty="0"/>
              <a:t> </a:t>
            </a:r>
            <a:r>
              <a:rPr lang="en-US" dirty="0" err="1"/>
              <a:t>vulputate</a:t>
            </a:r>
            <a:r>
              <a:rPr lang="en-US" dirty="0"/>
              <a:t> </a:t>
            </a:r>
            <a:r>
              <a:rPr lang="en-US" dirty="0" err="1"/>
              <a:t>sagittis</a:t>
            </a:r>
            <a:r>
              <a:rPr lang="en-US" dirty="0"/>
              <a:t> sit </a:t>
            </a:r>
            <a:r>
              <a:rPr lang="en-US" dirty="0" err="1"/>
              <a:t>amet</a:t>
            </a:r>
            <a:r>
              <a:rPr lang="en-US" dirty="0"/>
              <a:t> ligula. </a:t>
            </a:r>
            <a:r>
              <a:rPr lang="en-US" dirty="0" err="1"/>
              <a:t>Quisque</a:t>
            </a:r>
            <a:r>
              <a:rPr lang="en-US" dirty="0"/>
              <a:t> </a:t>
            </a:r>
            <a:r>
              <a:rPr lang="en-US" dirty="0" err="1"/>
              <a:t>scelerisque</a:t>
            </a:r>
            <a:r>
              <a:rPr lang="en-US" dirty="0"/>
              <a:t> </a:t>
            </a:r>
            <a:r>
              <a:rPr lang="en-US" dirty="0" err="1"/>
              <a:t>eleifend</a:t>
            </a:r>
            <a:r>
              <a:rPr lang="en-US" dirty="0"/>
              <a:t> </a:t>
            </a:r>
            <a:r>
              <a:rPr lang="en-US" dirty="0" err="1"/>
              <a:t>rhoncus</a:t>
            </a:r>
            <a:r>
              <a:rPr lang="en-US" dirty="0"/>
              <a:t>. </a:t>
            </a:r>
            <a:r>
              <a:rPr lang="en-US" dirty="0" err="1"/>
              <a:t>Proin</a:t>
            </a:r>
            <a:r>
              <a:rPr lang="en-US" dirty="0"/>
              <a:t> </a:t>
            </a:r>
            <a:r>
              <a:rPr lang="en-US" dirty="0" err="1"/>
              <a:t>volutpat</a:t>
            </a:r>
            <a:r>
              <a:rPr lang="en-US" dirty="0"/>
              <a:t> </a:t>
            </a:r>
            <a:r>
              <a:rPr lang="en-US" dirty="0" err="1"/>
              <a:t>congue</a:t>
            </a:r>
            <a:r>
              <a:rPr lang="en-US" dirty="0"/>
              <a:t> </a:t>
            </a:r>
            <a:r>
              <a:rPr lang="en-US" dirty="0" err="1"/>
              <a:t>posuere</a:t>
            </a:r>
            <a:r>
              <a:rPr lang="en-US" dirty="0"/>
              <a:t>. </a:t>
            </a:r>
            <a:r>
              <a:rPr lang="en-US" dirty="0" err="1"/>
              <a:t>Morbi</a:t>
            </a:r>
            <a:r>
              <a:rPr lang="en-US" dirty="0"/>
              <a:t> </a:t>
            </a:r>
            <a:r>
              <a:rPr lang="en-US" dirty="0" err="1"/>
              <a:t>vel</a:t>
            </a:r>
            <a:r>
              <a:rPr lang="en-US" dirty="0"/>
              <a:t> pharetra </a:t>
            </a:r>
            <a:r>
              <a:rPr lang="en-US" dirty="0" err="1"/>
              <a:t>odio</a:t>
            </a:r>
            <a:r>
              <a:rPr lang="en-US" dirty="0"/>
              <a:t>, </a:t>
            </a:r>
            <a:r>
              <a:rPr lang="en-US" dirty="0" err="1"/>
              <a:t>ut</a:t>
            </a:r>
            <a:r>
              <a:rPr lang="en-US" dirty="0"/>
              <a:t> </a:t>
            </a:r>
            <a:r>
              <a:rPr lang="en-US" dirty="0" err="1"/>
              <a:t>blandit</a:t>
            </a:r>
            <a:r>
              <a:rPr lang="en-US" dirty="0"/>
              <a:t> </a:t>
            </a:r>
            <a:r>
              <a:rPr lang="en-US" dirty="0" err="1"/>
              <a:t>urna</a:t>
            </a:r>
            <a:r>
              <a:rPr lang="en-US" dirty="0"/>
              <a:t>. In </a:t>
            </a:r>
            <a:r>
              <a:rPr lang="en-US" dirty="0" err="1"/>
              <a:t>mollis</a:t>
            </a:r>
            <a:r>
              <a:rPr lang="en-US" dirty="0"/>
              <a:t> </a:t>
            </a:r>
            <a:r>
              <a:rPr lang="en-US" dirty="0" err="1"/>
              <a:t>metus</a:t>
            </a:r>
            <a:r>
              <a:rPr lang="en-US" dirty="0"/>
              <a:t> a tempus convallis. </a:t>
            </a:r>
            <a:r>
              <a:rPr lang="en-US" dirty="0" err="1"/>
              <a:t>Sed</a:t>
            </a:r>
            <a:r>
              <a:rPr lang="en-US" dirty="0"/>
              <a:t> in dolor id ligula </a:t>
            </a:r>
            <a:r>
              <a:rPr lang="en-US" dirty="0" err="1"/>
              <a:t>euismod</a:t>
            </a:r>
            <a:r>
              <a:rPr lang="en-US" dirty="0"/>
              <a:t> </a:t>
            </a:r>
            <a:r>
              <a:rPr lang="en-US" dirty="0" err="1"/>
              <a:t>tincidunt</a:t>
            </a:r>
            <a:r>
              <a:rPr lang="en-US" dirty="0"/>
              <a:t> </a:t>
            </a:r>
            <a:r>
              <a:rPr lang="en-US" dirty="0" err="1"/>
              <a:t>aliquam</a:t>
            </a:r>
            <a:r>
              <a:rPr lang="en-US" dirty="0"/>
              <a:t> </a:t>
            </a:r>
            <a:r>
              <a:rPr lang="en-US" dirty="0" err="1"/>
              <a:t>ut</a:t>
            </a:r>
            <a:r>
              <a:rPr lang="en-US" dirty="0"/>
              <a:t> </a:t>
            </a:r>
            <a:r>
              <a:rPr lang="en-US" dirty="0" err="1"/>
              <a:t>augue</a:t>
            </a:r>
            <a:r>
              <a:rPr lang="en-US" dirty="0"/>
              <a:t>.</a:t>
            </a:r>
          </a:p>
          <a:p>
            <a:r>
              <a:rPr lang="en-US" dirty="0" err="1"/>
              <a:t>Fusce</a:t>
            </a:r>
            <a:r>
              <a:rPr lang="en-US" dirty="0"/>
              <a:t> </a:t>
            </a:r>
            <a:r>
              <a:rPr lang="en-US" dirty="0" err="1"/>
              <a:t>ornare</a:t>
            </a:r>
            <a:r>
              <a:rPr lang="en-US" dirty="0"/>
              <a:t> </a:t>
            </a:r>
            <a:r>
              <a:rPr lang="en-US" dirty="0" err="1"/>
              <a:t>odio</a:t>
            </a:r>
            <a:r>
              <a:rPr lang="en-US" dirty="0"/>
              <a:t> </a:t>
            </a:r>
            <a:r>
              <a:rPr lang="en-US" dirty="0" err="1"/>
              <a:t>sed</a:t>
            </a:r>
            <a:r>
              <a:rPr lang="en-US" dirty="0"/>
              <a:t> </a:t>
            </a:r>
            <a:r>
              <a:rPr lang="en-US" dirty="0" err="1"/>
              <a:t>interdum</a:t>
            </a:r>
            <a:r>
              <a:rPr lang="en-US" dirty="0"/>
              <a:t> gravida. </a:t>
            </a:r>
            <a:r>
              <a:rPr lang="en-US" dirty="0" err="1"/>
              <a:t>Etiam</a:t>
            </a:r>
            <a:r>
              <a:rPr lang="en-US" dirty="0"/>
              <a:t> ligula </a:t>
            </a:r>
            <a:r>
              <a:rPr lang="en-US" dirty="0" err="1"/>
              <a:t>augue</a:t>
            </a:r>
            <a:r>
              <a:rPr lang="en-US" dirty="0"/>
              <a:t>, </a:t>
            </a:r>
            <a:r>
              <a:rPr lang="en-US" dirty="0" err="1"/>
              <a:t>pellentesque</a:t>
            </a:r>
            <a:r>
              <a:rPr lang="en-US" dirty="0"/>
              <a:t> in </a:t>
            </a:r>
            <a:r>
              <a:rPr lang="en-US" dirty="0" err="1"/>
              <a:t>felis</a:t>
            </a:r>
            <a:r>
              <a:rPr lang="en-US" dirty="0"/>
              <a:t> </a:t>
            </a:r>
            <a:r>
              <a:rPr lang="en-US" dirty="0" err="1"/>
              <a:t>eget</a:t>
            </a:r>
            <a:r>
              <a:rPr lang="en-US" dirty="0"/>
              <a:t>, </a:t>
            </a:r>
            <a:r>
              <a:rPr lang="en-US" dirty="0" err="1"/>
              <a:t>sagittis</a:t>
            </a:r>
            <a:r>
              <a:rPr lang="en-US" dirty="0"/>
              <a:t> </a:t>
            </a:r>
            <a:r>
              <a:rPr lang="en-US" dirty="0" err="1" smtClean="0"/>
              <a:t>pellentes</a:t>
            </a:r>
            <a:r>
              <a:rPr lang="en-US" dirty="0" err="1"/>
              <a:t>at</a:t>
            </a:r>
            <a:r>
              <a:rPr lang="en-US" dirty="0"/>
              <a:t> </a:t>
            </a:r>
            <a:r>
              <a:rPr lang="en-US" dirty="0" err="1"/>
              <a:t>mattis</a:t>
            </a:r>
            <a:r>
              <a:rPr lang="en-US" dirty="0"/>
              <a:t> </a:t>
            </a:r>
            <a:r>
              <a:rPr lang="en-US" dirty="0" err="1"/>
              <a:t>risus</a:t>
            </a:r>
            <a:r>
              <a:rPr lang="en-US" dirty="0"/>
              <a:t> dictum in. </a:t>
            </a:r>
            <a:r>
              <a:rPr lang="en-US" dirty="0" err="1"/>
              <a:t>Nullam</a:t>
            </a:r>
            <a:r>
              <a:rPr lang="en-US" dirty="0"/>
              <a:t> </a:t>
            </a:r>
            <a:r>
              <a:rPr lang="en-US" dirty="0" err="1"/>
              <a:t>eu</a:t>
            </a:r>
            <a:r>
              <a:rPr lang="en-US" dirty="0"/>
              <a:t> </a:t>
            </a:r>
            <a:r>
              <a:rPr lang="en-US" dirty="0" err="1"/>
              <a:t>arcu</a:t>
            </a:r>
            <a:r>
              <a:rPr lang="en-US" dirty="0"/>
              <a:t> in </a:t>
            </a:r>
            <a:r>
              <a:rPr lang="en-US" dirty="0" err="1"/>
              <a:t>sapien</a:t>
            </a:r>
            <a:r>
              <a:rPr lang="en-US" dirty="0"/>
              <a:t> </a:t>
            </a:r>
            <a:r>
              <a:rPr lang="en-US" dirty="0" err="1"/>
              <a:t>interdum</a:t>
            </a:r>
            <a:r>
              <a:rPr lang="en-US" dirty="0"/>
              <a:t> </a:t>
            </a:r>
            <a:r>
              <a:rPr lang="en-US" dirty="0" err="1"/>
              <a:t>laoreet</a:t>
            </a:r>
            <a:r>
              <a:rPr lang="en-US" dirty="0"/>
              <a:t>. </a:t>
            </a:r>
            <a:r>
              <a:rPr lang="en-US" dirty="0" err="1"/>
              <a:t>Nulla</a:t>
            </a:r>
            <a:r>
              <a:rPr lang="en-US" dirty="0"/>
              <a:t> vitae </a:t>
            </a:r>
            <a:r>
              <a:rPr lang="en-US" dirty="0" err="1"/>
              <a:t>erat</a:t>
            </a:r>
            <a:r>
              <a:rPr lang="en-US" dirty="0"/>
              <a:t> </a:t>
            </a:r>
            <a:r>
              <a:rPr lang="en-US" dirty="0" err="1"/>
              <a:t>congue</a:t>
            </a:r>
            <a:r>
              <a:rPr lang="en-US" dirty="0"/>
              <a:t>, </a:t>
            </a:r>
            <a:r>
              <a:rPr lang="en-US" dirty="0" err="1"/>
              <a:t>pretium</a:t>
            </a:r>
            <a:r>
              <a:rPr lang="en-US" dirty="0"/>
              <a:t> magna </a:t>
            </a:r>
            <a:r>
              <a:rPr lang="en-US" dirty="0" err="1"/>
              <a:t>nec</a:t>
            </a:r>
            <a:r>
              <a:rPr lang="en-US" dirty="0"/>
              <a:t>, </a:t>
            </a:r>
            <a:r>
              <a:rPr lang="en-US" dirty="0" err="1"/>
              <a:t>efficitur</a:t>
            </a:r>
            <a:r>
              <a:rPr lang="en-US" dirty="0"/>
              <a:t> </a:t>
            </a:r>
            <a:r>
              <a:rPr lang="en-US" dirty="0" err="1"/>
              <a:t>arcu</a:t>
            </a:r>
            <a:r>
              <a:rPr lang="en-US" dirty="0"/>
              <a:t>. In </a:t>
            </a:r>
            <a:r>
              <a:rPr lang="en-US" dirty="0" err="1"/>
              <a:t>interdum</a:t>
            </a:r>
            <a:r>
              <a:rPr lang="en-US" dirty="0"/>
              <a:t> dui </a:t>
            </a:r>
            <a:r>
              <a:rPr lang="en-US" dirty="0" err="1"/>
              <a:t>tincidunt</a:t>
            </a:r>
            <a:r>
              <a:rPr lang="en-US" dirty="0"/>
              <a:t>, </a:t>
            </a:r>
            <a:r>
              <a:rPr lang="en-US" dirty="0" err="1"/>
              <a:t>viverra</a:t>
            </a:r>
            <a:r>
              <a:rPr lang="en-US" dirty="0"/>
              <a:t> libero </a:t>
            </a:r>
            <a:r>
              <a:rPr lang="en-US" dirty="0" err="1"/>
              <a:t>eu</a:t>
            </a:r>
            <a:r>
              <a:rPr lang="en-US" dirty="0"/>
              <a:t>, </a:t>
            </a:r>
            <a:r>
              <a:rPr lang="en-US" dirty="0" err="1"/>
              <a:t>interdum</a:t>
            </a:r>
            <a:r>
              <a:rPr lang="en-US" dirty="0"/>
              <a:t> </a:t>
            </a:r>
            <a:r>
              <a:rPr lang="en-US" dirty="0" err="1"/>
              <a:t>lectus</a:t>
            </a:r>
            <a:r>
              <a:rPr lang="en-US" dirty="0"/>
              <a:t>. </a:t>
            </a:r>
            <a:r>
              <a:rPr lang="en-US" dirty="0" err="1"/>
              <a:t>Praesent</a:t>
            </a:r>
            <a:r>
              <a:rPr lang="en-US" dirty="0"/>
              <a:t> </a:t>
            </a:r>
            <a:r>
              <a:rPr lang="en-US" dirty="0" err="1"/>
              <a:t>iaculis</a:t>
            </a:r>
            <a:r>
              <a:rPr lang="en-US" dirty="0"/>
              <a:t> </a:t>
            </a:r>
            <a:r>
              <a:rPr lang="en-US" dirty="0" err="1"/>
              <a:t>elit</a:t>
            </a:r>
            <a:r>
              <a:rPr lang="en-US" dirty="0"/>
              <a:t> et </a:t>
            </a:r>
            <a:r>
              <a:rPr lang="en-US" dirty="0" err="1"/>
              <a:t>arcu</a:t>
            </a:r>
            <a:r>
              <a:rPr lang="en-US" dirty="0"/>
              <a:t> </a:t>
            </a:r>
            <a:r>
              <a:rPr lang="en-US" dirty="0" err="1"/>
              <a:t>aliquam</a:t>
            </a:r>
            <a:r>
              <a:rPr lang="en-US" dirty="0"/>
              <a:t> </a:t>
            </a:r>
            <a:r>
              <a:rPr lang="en-US" dirty="0" err="1"/>
              <a:t>feugiat</a:t>
            </a:r>
            <a:r>
              <a:rPr lang="en-US" dirty="0"/>
              <a:t>. </a:t>
            </a:r>
            <a:r>
              <a:rPr lang="en-US" dirty="0" err="1"/>
              <a:t>Vivamus</a:t>
            </a:r>
            <a:r>
              <a:rPr lang="en-US" dirty="0"/>
              <a:t> </a:t>
            </a:r>
            <a:r>
              <a:rPr lang="en-US" dirty="0" err="1"/>
              <a:t>sollicitudin</a:t>
            </a:r>
            <a:r>
              <a:rPr lang="en-US" dirty="0"/>
              <a:t> </a:t>
            </a:r>
            <a:r>
              <a:rPr lang="en-US" dirty="0" err="1"/>
              <a:t>vel</a:t>
            </a:r>
            <a:r>
              <a:rPr lang="en-US" dirty="0"/>
              <a:t> </a:t>
            </a:r>
            <a:r>
              <a:rPr lang="en-US" dirty="0" err="1"/>
              <a:t>sem</a:t>
            </a:r>
            <a:r>
              <a:rPr lang="en-US" dirty="0"/>
              <a:t> </a:t>
            </a:r>
            <a:r>
              <a:rPr lang="en-US" dirty="0" err="1"/>
              <a:t>eget</a:t>
            </a:r>
            <a:r>
              <a:rPr lang="en-US" dirty="0"/>
              <a:t> </a:t>
            </a:r>
            <a:r>
              <a:rPr lang="en-US" dirty="0" err="1"/>
              <a:t>hendrerit</a:t>
            </a:r>
            <a:r>
              <a:rPr lang="en-US" dirty="0"/>
              <a:t>.</a:t>
            </a:r>
          </a:p>
        </p:txBody>
      </p:sp>
    </p:spTree>
    <p:extLst>
      <p:ext uri="{BB962C8B-B14F-4D97-AF65-F5344CB8AC3E}">
        <p14:creationId xmlns:p14="http://schemas.microsoft.com/office/powerpoint/2010/main" val="3479351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it take…</a:t>
            </a:r>
          </a:p>
        </p:txBody>
      </p:sp>
      <p:pic>
        <p:nvPicPr>
          <p:cNvPr id="1026" name="Picture 2" descr="http://conradhotels3.hilton.com/resources/media/ch/en_US/img/shared/carousel/main/CN_chicago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8" y="3237532"/>
            <a:ext cx="5392578" cy="2516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344833" y="187325"/>
            <a:ext cx="4402667" cy="3962400"/>
          </a:xfrm>
          <a:prstGeom prst="rect">
            <a:avLst/>
          </a:prstGeom>
        </p:spPr>
      </p:pic>
      <p:sp>
        <p:nvSpPr>
          <p:cNvPr id="6" name="TextBox 5"/>
          <p:cNvSpPr txBox="1"/>
          <p:nvPr/>
        </p:nvSpPr>
        <p:spPr>
          <a:xfrm>
            <a:off x="2662737" y="2533185"/>
            <a:ext cx="2438400" cy="914400"/>
          </a:xfrm>
          <a:prstGeom prst="rect">
            <a:avLst/>
          </a:prstGeom>
          <a:solidFill>
            <a:schemeClr val="bg1"/>
          </a:solidFill>
          <a:ln w="19050">
            <a:solidFill>
              <a:schemeClr val="accent5"/>
            </a:solidFill>
          </a:ln>
        </p:spPr>
        <p:txBody>
          <a:bodyPr wrap="none" lIns="0" tIns="0" rIns="0" bIns="0" rtlCol="0" anchor="ctr">
            <a:noAutofit/>
          </a:bodyPr>
          <a:lstStyle/>
          <a:p>
            <a:pPr>
              <a:lnSpc>
                <a:spcPct val="90000"/>
              </a:lnSpc>
            </a:pPr>
            <a:r>
              <a:rPr lang="en-US" dirty="0">
                <a:latin typeface="Calibri" panose="020F0502020204030204" pitchFamily="34" charset="0"/>
                <a:cs typeface="Calibri" panose="020F0502020204030204" pitchFamily="34" charset="0"/>
              </a:rPr>
              <a:t>   ….to drive to Chicago?</a:t>
            </a:r>
          </a:p>
        </p:txBody>
      </p:sp>
      <p:sp>
        <p:nvSpPr>
          <p:cNvPr id="9" name="TextBox 8"/>
          <p:cNvSpPr txBox="1"/>
          <p:nvPr/>
        </p:nvSpPr>
        <p:spPr>
          <a:xfrm>
            <a:off x="8001001" y="3866666"/>
            <a:ext cx="2060021" cy="1715468"/>
          </a:xfrm>
          <a:prstGeom prst="rect">
            <a:avLst/>
          </a:prstGeom>
          <a:solidFill>
            <a:schemeClr val="bg1"/>
          </a:solidFill>
          <a:ln w="19050">
            <a:solidFill>
              <a:schemeClr val="accent5"/>
            </a:solidFill>
          </a:ln>
        </p:spPr>
        <p:txBody>
          <a:bodyPr wrap="none" lIns="0" tIns="0" rIns="0" bIns="0" rtlCol="0" anchor="ctr">
            <a:noAutofit/>
          </a:bodyPr>
          <a:lstStyle/>
          <a:p>
            <a:pPr algn="ctr">
              <a:lnSpc>
                <a:spcPct val="90000"/>
              </a:lnSpc>
            </a:pPr>
            <a:r>
              <a:rPr lang="en-US" dirty="0">
                <a:latin typeface="Calibri" panose="020F0502020204030204" pitchFamily="34" charset="0"/>
                <a:cs typeface="Calibri" panose="020F0502020204030204" pitchFamily="34" charset="0"/>
              </a:rPr>
              <a:t>   …to read the last </a:t>
            </a:r>
          </a:p>
          <a:p>
            <a:pPr algn="ctr">
              <a:lnSpc>
                <a:spcPct val="90000"/>
              </a:lnSpc>
            </a:pPr>
            <a:r>
              <a:rPr lang="en-US" dirty="0">
                <a:latin typeface="Calibri" panose="020F0502020204030204" pitchFamily="34" charset="0"/>
                <a:cs typeface="Calibri" panose="020F0502020204030204" pitchFamily="34" charset="0"/>
              </a:rPr>
              <a:t>book in the </a:t>
            </a:r>
          </a:p>
          <a:p>
            <a:pPr algn="ctr">
              <a:lnSpc>
                <a:spcPct val="90000"/>
              </a:lnSpc>
            </a:pPr>
            <a:r>
              <a:rPr lang="en-US" dirty="0">
                <a:latin typeface="Calibri" panose="020F0502020204030204" pitchFamily="34" charset="0"/>
                <a:cs typeface="Calibri" panose="020F0502020204030204" pitchFamily="34" charset="0"/>
              </a:rPr>
              <a:t>Harry Potter </a:t>
            </a:r>
          </a:p>
          <a:p>
            <a:pPr algn="ctr">
              <a:lnSpc>
                <a:spcPct val="90000"/>
              </a:lnSpc>
            </a:pPr>
            <a:r>
              <a:rPr lang="en-US" dirty="0">
                <a:latin typeface="Calibri" panose="020F0502020204030204" pitchFamily="34" charset="0"/>
                <a:cs typeface="Calibri" panose="020F0502020204030204" pitchFamily="34" charset="0"/>
              </a:rPr>
              <a:t>series?</a:t>
            </a:r>
          </a:p>
        </p:txBody>
      </p:sp>
    </p:spTree>
    <p:extLst>
      <p:ext uri="{BB962C8B-B14F-4D97-AF65-F5344CB8AC3E}">
        <p14:creationId xmlns:p14="http://schemas.microsoft.com/office/powerpoint/2010/main" val="33329185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11</a:t>
            </a:fld>
            <a:endParaRPr lang="en-US"/>
          </a:p>
        </p:txBody>
      </p:sp>
      <p:pic>
        <p:nvPicPr>
          <p:cNvPr id="10" name="Picture 9"/>
          <p:cNvPicPr>
            <a:picLocks noChangeAspect="1"/>
          </p:cNvPicPr>
          <p:nvPr/>
        </p:nvPicPr>
        <p:blipFill>
          <a:blip r:embed="rId2"/>
          <a:stretch>
            <a:fillRect/>
          </a:stretch>
        </p:blipFill>
        <p:spPr>
          <a:xfrm>
            <a:off x="6324601" y="1286933"/>
            <a:ext cx="4402667" cy="3962400"/>
          </a:xfrm>
          <a:prstGeom prst="rect">
            <a:avLst/>
          </a:prstGeom>
        </p:spPr>
      </p:pic>
      <p:sp>
        <p:nvSpPr>
          <p:cNvPr id="7" name="Rectangle 6"/>
          <p:cNvSpPr/>
          <p:nvPr/>
        </p:nvSpPr>
        <p:spPr bwMode="gray">
          <a:xfrm>
            <a:off x="9677400" y="1515533"/>
            <a:ext cx="1295400" cy="3352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TextBox 11"/>
          <p:cNvSpPr txBox="1"/>
          <p:nvPr/>
        </p:nvSpPr>
        <p:spPr>
          <a:xfrm>
            <a:off x="533400" y="685800"/>
            <a:ext cx="4267200" cy="4724400"/>
          </a:xfrm>
          <a:prstGeom prst="rect">
            <a:avLst/>
          </a:prstGeom>
          <a:noFill/>
        </p:spPr>
        <p:txBody>
          <a:bodyPr wrap="none" lIns="0" tIns="0" rIns="0" bIns="0" rtlCol="0">
            <a:noAutofit/>
          </a:bodyPr>
          <a:lstStyle/>
          <a:p>
            <a:pPr>
              <a:lnSpc>
                <a:spcPct val="90000"/>
              </a:lnSpc>
            </a:pPr>
            <a:r>
              <a:rPr lang="en-US" sz="2400" dirty="0"/>
              <a:t>Estimation by analogy:</a:t>
            </a:r>
          </a:p>
          <a:p>
            <a:pPr>
              <a:lnSpc>
                <a:spcPct val="90000"/>
              </a:lnSpc>
            </a:pPr>
            <a:endParaRPr lang="en-US" sz="2400" dirty="0"/>
          </a:p>
          <a:p>
            <a:pPr marL="285750" indent="-285750">
              <a:lnSpc>
                <a:spcPct val="9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This looks about the same size as the</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previous book… maybe a little bigger.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Estimate size of work, then pace:</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Book seems to be about 600 pages…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I read about 1 page in 1 ½ mins…</a:t>
            </a:r>
          </a:p>
          <a:p>
            <a:pPr>
              <a:lnSpc>
                <a:spcPct val="90000"/>
              </a:lnSpc>
            </a:pPr>
            <a:r>
              <a:rPr lang="en-US" sz="2400" dirty="0">
                <a:latin typeface="Calibri" panose="020F0502020204030204" pitchFamily="34" charset="0"/>
                <a:cs typeface="Calibri" panose="020F0502020204030204" pitchFamily="34" charset="0"/>
              </a:rPr>
              <a:t>So 40 pages an hour…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600/40 = 15 hours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Distance to Chicago / mph….</a:t>
            </a:r>
          </a:p>
        </p:txBody>
      </p:sp>
    </p:spTree>
    <p:extLst>
      <p:ext uri="{BB962C8B-B14F-4D97-AF65-F5344CB8AC3E}">
        <p14:creationId xmlns:p14="http://schemas.microsoft.com/office/powerpoint/2010/main" val="25111770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size, derive duration</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12</a:t>
            </a:fld>
            <a:endParaRPr lang="en-US"/>
          </a:p>
        </p:txBody>
      </p:sp>
      <p:sp>
        <p:nvSpPr>
          <p:cNvPr id="6" name="Rectangle 5"/>
          <p:cNvSpPr/>
          <p:nvPr/>
        </p:nvSpPr>
        <p:spPr bwMode="gray">
          <a:xfrm>
            <a:off x="1143000" y="1676400"/>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Size</a:t>
            </a:r>
          </a:p>
        </p:txBody>
      </p:sp>
      <p:sp>
        <p:nvSpPr>
          <p:cNvPr id="7" name="Rectangle 6"/>
          <p:cNvSpPr/>
          <p:nvPr/>
        </p:nvSpPr>
        <p:spPr bwMode="gray">
          <a:xfrm>
            <a:off x="44196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Calculation</a:t>
            </a:r>
          </a:p>
        </p:txBody>
      </p:sp>
      <p:sp>
        <p:nvSpPr>
          <p:cNvPr id="8" name="Rectangle 7"/>
          <p:cNvSpPr/>
          <p:nvPr/>
        </p:nvSpPr>
        <p:spPr bwMode="gray">
          <a:xfrm>
            <a:off x="76962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Duration</a:t>
            </a:r>
          </a:p>
        </p:txBody>
      </p:sp>
      <p:sp>
        <p:nvSpPr>
          <p:cNvPr id="9" name="Right Arrow 8"/>
          <p:cNvSpPr/>
          <p:nvPr/>
        </p:nvSpPr>
        <p:spPr bwMode="gray">
          <a:xfrm>
            <a:off x="3315900" y="2667000"/>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0" name="Right Arrow 9"/>
          <p:cNvSpPr/>
          <p:nvPr/>
        </p:nvSpPr>
        <p:spPr bwMode="gray">
          <a:xfrm>
            <a:off x="6629400" y="2663283"/>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1" name="Rectangle 10"/>
          <p:cNvSpPr/>
          <p:nvPr/>
        </p:nvSpPr>
        <p:spPr bwMode="gray">
          <a:xfrm>
            <a:off x="1143000" y="4170556"/>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 </a:t>
            </a:r>
          </a:p>
          <a:p>
            <a:pPr algn="ctr">
              <a:lnSpc>
                <a:spcPct val="90000"/>
              </a:lnSpc>
            </a:pPr>
            <a:r>
              <a:rPr lang="en-US" sz="3600" dirty="0">
                <a:solidFill>
                  <a:schemeClr val="bg1"/>
                </a:solidFill>
                <a:latin typeface="Calibri" panose="020F0502020204030204" pitchFamily="34" charset="0"/>
                <a:cs typeface="Calibri" panose="020F0502020204030204" pitchFamily="34" charset="0"/>
              </a:rPr>
              <a:t>…“units”</a:t>
            </a:r>
          </a:p>
        </p:txBody>
      </p:sp>
      <p:sp>
        <p:nvSpPr>
          <p:cNvPr id="12" name="Rectangle 11"/>
          <p:cNvSpPr/>
          <p:nvPr/>
        </p:nvSpPr>
        <p:spPr bwMode="gray">
          <a:xfrm>
            <a:off x="44196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Velocity = 20</a:t>
            </a:r>
          </a:p>
        </p:txBody>
      </p:sp>
      <p:sp>
        <p:nvSpPr>
          <p:cNvPr id="13" name="Rectangle 12"/>
          <p:cNvSpPr/>
          <p:nvPr/>
        </p:nvSpPr>
        <p:spPr bwMode="gray">
          <a:xfrm>
            <a:off x="76962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700/20=35 iterations</a:t>
            </a:r>
          </a:p>
        </p:txBody>
      </p:sp>
    </p:spTree>
    <p:extLst>
      <p:ext uri="{BB962C8B-B14F-4D97-AF65-F5344CB8AC3E}">
        <p14:creationId xmlns:p14="http://schemas.microsoft.com/office/powerpoint/2010/main" val="22186057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Story Points</a:t>
            </a:r>
          </a:p>
        </p:txBody>
      </p:sp>
    </p:spTree>
    <p:extLst>
      <p:ext uri="{BB962C8B-B14F-4D97-AF65-F5344CB8AC3E}">
        <p14:creationId xmlns:p14="http://schemas.microsoft.com/office/powerpoint/2010/main" val="367098131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story points?</a:t>
            </a:r>
          </a:p>
        </p:txBody>
      </p:sp>
      <p:sp>
        <p:nvSpPr>
          <p:cNvPr id="3" name="Content Placeholder 2"/>
          <p:cNvSpPr>
            <a:spLocks noGrp="1"/>
          </p:cNvSpPr>
          <p:nvPr>
            <p:ph idx="1"/>
          </p:nvPr>
        </p:nvSpPr>
        <p:spPr>
          <a:xfrm>
            <a:off x="413004" y="1371600"/>
            <a:ext cx="11365992" cy="2763834"/>
          </a:xfrm>
        </p:spPr>
        <p:txBody>
          <a:bodyPr/>
          <a:lstStyle/>
          <a:p>
            <a:r>
              <a:rPr lang="en-US" dirty="0">
                <a:latin typeface="Calibri" panose="020F0502020204030204" pitchFamily="34" charset="0"/>
                <a:cs typeface="Calibri" panose="020F0502020204030204" pitchFamily="34" charset="0"/>
              </a:rPr>
              <a:t>Relative estimates – humans are good at these</a:t>
            </a:r>
          </a:p>
          <a:p>
            <a:r>
              <a:rPr lang="en-US" dirty="0">
                <a:latin typeface="Calibri" panose="020F0502020204030204" pitchFamily="34" charset="0"/>
                <a:cs typeface="Calibri" panose="020F0502020204030204" pitchFamily="34" charset="0"/>
              </a:rPr>
              <a:t>Great for long-term planning</a:t>
            </a:r>
          </a:p>
          <a:p>
            <a:r>
              <a:rPr lang="en-US" dirty="0">
                <a:latin typeface="Calibri" panose="020F0502020204030204" pitchFamily="34" charset="0"/>
                <a:cs typeface="Calibri" panose="020F0502020204030204" pitchFamily="34" charset="0"/>
              </a:rPr>
              <a:t>Law of large numbers – estimates eventually ‘even out’</a:t>
            </a:r>
          </a:p>
          <a:p>
            <a:r>
              <a:rPr lang="en-US" dirty="0">
                <a:latin typeface="Calibri" panose="020F0502020204030204" pitchFamily="34" charset="0"/>
                <a:cs typeface="Calibri" panose="020F0502020204030204" pitchFamily="34" charset="0"/>
              </a:rPr>
              <a:t>(Not useful for sprint planning &gt; for that we use tasks/hours)</a:t>
            </a:r>
          </a:p>
          <a:p>
            <a:endParaRPr lang="en-US" dirty="0"/>
          </a:p>
          <a:p>
            <a:endParaRPr lang="en-US" dirty="0"/>
          </a:p>
        </p:txBody>
      </p:sp>
      <p:graphicFrame>
        <p:nvGraphicFramePr>
          <p:cNvPr id="6" name="Table 5"/>
          <p:cNvGraphicFramePr>
            <a:graphicFrameLocks noGrp="1"/>
          </p:cNvGraphicFramePr>
          <p:nvPr/>
        </p:nvGraphicFramePr>
        <p:xfrm>
          <a:off x="914400" y="3810000"/>
          <a:ext cx="3377142" cy="1965258"/>
        </p:xfrm>
        <a:graphic>
          <a:graphicData uri="http://schemas.openxmlformats.org/drawingml/2006/table">
            <a:tbl>
              <a:tblPr firstRow="1" bandRow="1">
                <a:tableStyleId>{FABFCF23-3B69-468F-B69F-88F6DE6A72F2}</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Product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As a user, I …</a:t>
                      </a:r>
                    </a:p>
                  </a:txBody>
                  <a:tcPr/>
                </a:tc>
                <a:tc>
                  <a:txBody>
                    <a:bodyPr/>
                    <a:lstStyle/>
                    <a:p>
                      <a:r>
                        <a:rPr lang="en-US" dirty="0"/>
                        <a:t>3</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5</a:t>
                      </a:r>
                    </a:p>
                  </a:txBody>
                  <a:tcPr/>
                </a:tc>
                <a:extLst>
                  <a:ext uri="{0D108BD9-81ED-4DB2-BD59-A6C34878D82A}">
                    <a16:rowId xmlns:a16="http://schemas.microsoft.com/office/drawing/2014/main" val="10002"/>
                  </a:ext>
                </a:extLst>
              </a:tr>
              <a:tr h="285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sp>
        <p:nvSpPr>
          <p:cNvPr id="10" name="Circular Arrow 9"/>
          <p:cNvSpPr/>
          <p:nvPr/>
        </p:nvSpPr>
        <p:spPr bwMode="gray">
          <a:xfrm rot="5400000" flipH="1">
            <a:off x="3758142" y="5177616"/>
            <a:ext cx="1066800" cy="1135028"/>
          </a:xfrm>
          <a:prstGeom prst="circularArrow">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9" name="TextBox 8"/>
          <p:cNvSpPr txBox="1"/>
          <p:nvPr/>
        </p:nvSpPr>
        <p:spPr>
          <a:xfrm>
            <a:off x="2289966" y="5646773"/>
            <a:ext cx="2234142" cy="762001"/>
          </a:xfrm>
          <a:prstGeom prst="rect">
            <a:avLst/>
          </a:prstGeom>
          <a:solidFill>
            <a:schemeClr val="bg1"/>
          </a:solidFill>
          <a:ln>
            <a:solidFill>
              <a:schemeClr val="accent5"/>
            </a:solidFill>
          </a:ln>
        </p:spPr>
        <p:txBody>
          <a:bodyPr wrap="none" lIns="0" tIns="0" rIns="0" bIns="0" rtlCol="0" anchor="ctr">
            <a:noAutofit/>
          </a:bodyPr>
          <a:lstStyle/>
          <a:p>
            <a:pPr>
              <a:lnSpc>
                <a:spcPct val="90000"/>
              </a:lnSpc>
            </a:pPr>
            <a:r>
              <a:rPr lang="en-US" dirty="0"/>
              <a:t>    We’re talking about </a:t>
            </a:r>
          </a:p>
          <a:p>
            <a:pPr algn="ctr">
              <a:lnSpc>
                <a:spcPct val="90000"/>
              </a:lnSpc>
            </a:pPr>
            <a:r>
              <a:rPr lang="en-US" dirty="0"/>
              <a:t>these</a:t>
            </a:r>
          </a:p>
        </p:txBody>
      </p:sp>
      <p:graphicFrame>
        <p:nvGraphicFramePr>
          <p:cNvPr id="11" name="Table 10">
            <a:extLst>
              <a:ext uri="{FF2B5EF4-FFF2-40B4-BE49-F238E27FC236}">
                <a16:creationId xmlns:a16="http://schemas.microsoft.com/office/drawing/2014/main" id="{E779E014-B1E0-41A7-A6B5-69BEBD81B3B0}"/>
              </a:ext>
            </a:extLst>
          </p:cNvPr>
          <p:cNvGraphicFramePr>
            <a:graphicFrameLocks noGrp="1"/>
          </p:cNvGraphicFramePr>
          <p:nvPr/>
        </p:nvGraphicFramePr>
        <p:xfrm>
          <a:off x="5257800" y="3810000"/>
          <a:ext cx="3377142" cy="2026218"/>
        </p:xfrm>
        <a:graphic>
          <a:graphicData uri="http://schemas.openxmlformats.org/drawingml/2006/table">
            <a:tbl>
              <a:tblPr firstRow="1" bandRow="1">
                <a:tableStyleId>{1E171933-4619-4E11-9A3F-F7608DF75F80}</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Sprint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Set up test environment</a:t>
                      </a:r>
                    </a:p>
                  </a:txBody>
                  <a:tcPr/>
                </a:tc>
                <a:tc>
                  <a:txBody>
                    <a:bodyPr/>
                    <a:lstStyle/>
                    <a:p>
                      <a:r>
                        <a:rPr lang="en-US" dirty="0"/>
                        <a:t>12</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Automate the feature </a:t>
                      </a:r>
                    </a:p>
                  </a:txBody>
                  <a:tcPr/>
                </a:tc>
                <a:tc>
                  <a:txBody>
                    <a:bodyPr/>
                    <a:lstStyle/>
                    <a:p>
                      <a:r>
                        <a:rPr lang="en-US" dirty="0"/>
                        <a:t>16</a:t>
                      </a:r>
                    </a:p>
                  </a:txBody>
                  <a:tcPr/>
                </a:tc>
                <a:extLst>
                  <a:ext uri="{0D108BD9-81ED-4DB2-BD59-A6C34878D82A}">
                    <a16:rowId xmlns:a16="http://schemas.microsoft.com/office/drawing/2014/main" val="10002"/>
                  </a:ext>
                </a:extLst>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Misc</a:t>
                      </a:r>
                      <a:r>
                        <a:rPr lang="en-US" dirty="0"/>
                        <a:t> Support cases</a:t>
                      </a:r>
                    </a:p>
                  </a:txBody>
                  <a:tcPr/>
                </a:tc>
                <a:tc>
                  <a:txBody>
                    <a:bodyPr/>
                    <a:lstStyle/>
                    <a:p>
                      <a:r>
                        <a:rPr lang="en-US" dirty="0"/>
                        <a:t>12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Split the reporting logs</a:t>
                      </a:r>
                    </a:p>
                  </a:txBody>
                  <a:tcPr/>
                </a:tc>
                <a:tc>
                  <a:txBody>
                    <a:bodyPr/>
                    <a:lstStyle/>
                    <a:p>
                      <a:r>
                        <a:rPr lang="en-US" dirty="0"/>
                        <a:t>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00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story points?</a:t>
            </a:r>
          </a:p>
        </p:txBody>
      </p:sp>
      <p:sp>
        <p:nvSpPr>
          <p:cNvPr id="3" name="Content Placeholder 2"/>
          <p:cNvSpPr>
            <a:spLocks noGrp="1"/>
          </p:cNvSpPr>
          <p:nvPr>
            <p:ph idx="1"/>
          </p:nvPr>
        </p:nvSpPr>
        <p:spPr>
          <a:xfrm>
            <a:off x="413004" y="1476375"/>
            <a:ext cx="11365992" cy="1507079"/>
          </a:xfrm>
        </p:spPr>
        <p:txBody>
          <a:bodyPr>
            <a:normAutofit fontScale="25000" lnSpcReduction="20000"/>
          </a:bodyPr>
          <a:lstStyle/>
          <a:p>
            <a:r>
              <a:rPr lang="en-US" sz="9600" dirty="0">
                <a:solidFill>
                  <a:schemeClr val="bg2">
                    <a:lumMod val="50000"/>
                  </a:schemeClr>
                </a:solidFill>
                <a:latin typeface="Calibri" panose="020F0502020204030204" pitchFamily="34" charset="0"/>
                <a:cs typeface="Calibri" panose="020F0502020204030204" pitchFamily="34" charset="0"/>
              </a:rPr>
              <a:t>How long a user story will take (effort)</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Allows teams with different skillsets to use the same unit of measurement</a:t>
            </a:r>
          </a:p>
          <a:p>
            <a:r>
              <a:rPr lang="en-US" sz="9600" i="1" dirty="0">
                <a:solidFill>
                  <a:schemeClr val="bg2">
                    <a:lumMod val="50000"/>
                  </a:schemeClr>
                </a:solidFill>
                <a:latin typeface="Calibri" panose="020F0502020204030204" pitchFamily="34" charset="0"/>
                <a:cs typeface="Calibri" panose="020F0502020204030204" pitchFamily="34" charset="0"/>
              </a:rPr>
              <a:t>Influenced</a:t>
            </a:r>
            <a:r>
              <a:rPr lang="en-US" sz="9600" dirty="0">
                <a:solidFill>
                  <a:schemeClr val="bg2">
                    <a:lumMod val="50000"/>
                  </a:schemeClr>
                </a:solidFill>
                <a:latin typeface="Calibri" panose="020F0502020204030204" pitchFamily="34" charset="0"/>
                <a:cs typeface="Calibri" panose="020F0502020204030204" pitchFamily="34" charset="0"/>
              </a:rPr>
              <a:t> by complexity, uncertainty, risk, volume of work, etc.</a:t>
            </a:r>
          </a:p>
          <a:p>
            <a:r>
              <a:rPr lang="en-US" sz="9600" dirty="0">
                <a:solidFill>
                  <a:schemeClr val="bg2">
                    <a:lumMod val="50000"/>
                  </a:schemeClr>
                </a:solidFill>
                <a:latin typeface="Calibri" panose="020F0502020204030204" pitchFamily="34" charset="0"/>
                <a:cs typeface="Calibri" panose="020F0502020204030204" pitchFamily="34" charset="0"/>
              </a:rPr>
              <a:t>Points are unit-less</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We use modified Fibonacci: 0, ½, 1, 2, 3, 5, 8, 13, 20, 40, 100 </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Each number averages out to being roughly 60% larger than the last</a:t>
            </a:r>
          </a:p>
          <a:p>
            <a:pPr marL="457200" lvl="2">
              <a:spcBef>
                <a:spcPts val="1800"/>
              </a:spcBef>
            </a:pPr>
            <a:r>
              <a:rPr lang="en-US" sz="9600" dirty="0">
                <a:solidFill>
                  <a:schemeClr val="bg2">
                    <a:lumMod val="50000"/>
                  </a:schemeClr>
                </a:solidFill>
                <a:latin typeface="Calibri" panose="020F0502020204030204" pitchFamily="34" charset="0"/>
                <a:cs typeface="Calibri" panose="020F0502020204030204" pitchFamily="34" charset="0"/>
              </a:rPr>
              <a:t>Math properties hold</a:t>
            </a:r>
          </a:p>
          <a:p>
            <a:pPr lvl="3"/>
            <a:r>
              <a:rPr lang="en-US" sz="9600" dirty="0">
                <a:solidFill>
                  <a:schemeClr val="bg2">
                    <a:lumMod val="50000"/>
                  </a:schemeClr>
                </a:solidFill>
                <a:latin typeface="Calibri" panose="020F0502020204030204" pitchFamily="34" charset="0"/>
                <a:cs typeface="Calibri" panose="020F0502020204030204" pitchFamily="34" charset="0"/>
              </a:rPr>
              <a:t>5 + 5 = 10</a:t>
            </a:r>
          </a:p>
          <a:p>
            <a:pPr marL="228600" lvl="1">
              <a:spcBef>
                <a:spcPts val="18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1908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to story points</a:t>
            </a:r>
          </a:p>
        </p:txBody>
      </p:sp>
      <p:sp>
        <p:nvSpPr>
          <p:cNvPr id="3" name="Content Placeholder 2"/>
          <p:cNvSpPr>
            <a:spLocks noGrp="1"/>
          </p:cNvSpPr>
          <p:nvPr>
            <p:ph idx="1"/>
          </p:nvPr>
        </p:nvSpPr>
        <p:spPr>
          <a:xfrm>
            <a:off x="495300" y="1494366"/>
            <a:ext cx="11201400" cy="2763834"/>
          </a:xfrm>
        </p:spPr>
        <p:txBody>
          <a:bodyPr/>
          <a:lstStyle/>
          <a:p>
            <a:r>
              <a:rPr lang="en-US" dirty="0">
                <a:latin typeface="Calibri" panose="020F0502020204030204" pitchFamily="34" charset="0"/>
                <a:cs typeface="Calibri" panose="020F0502020204030204" pitchFamily="34" charset="0"/>
              </a:rPr>
              <a:t>They are additive; time-based estimates might not be</a:t>
            </a:r>
          </a:p>
          <a:p>
            <a:r>
              <a:rPr lang="en-US" dirty="0">
                <a:latin typeface="Calibri" panose="020F0502020204030204" pitchFamily="34" charset="0"/>
                <a:cs typeface="Calibri" panose="020F0502020204030204" pitchFamily="34" charset="0"/>
              </a:rPr>
              <a:t>They help avoid problems with unit confusion </a:t>
            </a:r>
          </a:p>
          <a:p>
            <a:r>
              <a:rPr lang="en-US" dirty="0">
                <a:latin typeface="Calibri" panose="020F0502020204030204" pitchFamily="34" charset="0"/>
                <a:cs typeface="Calibri" panose="020F0502020204030204" pitchFamily="34" charset="0"/>
              </a:rPr>
              <a:t>It is much easier (especially initially) to do relative sizing</a:t>
            </a:r>
          </a:p>
          <a:p>
            <a:r>
              <a:rPr lang="en-US" dirty="0">
                <a:latin typeface="Calibri" panose="020F0502020204030204" pitchFamily="34" charset="0"/>
                <a:cs typeface="Calibri" panose="020F0502020204030204" pitchFamily="34" charset="0"/>
              </a:rPr>
              <a:t>They allow the product owner to prioritize the product backlog</a:t>
            </a:r>
          </a:p>
          <a:p>
            <a:r>
              <a:rPr lang="en-US" dirty="0">
                <a:latin typeface="Calibri" panose="020F0502020204030204" pitchFamily="34" charset="0"/>
                <a:cs typeface="Calibri" panose="020F0502020204030204" pitchFamily="34" charset="0"/>
              </a:rPr>
              <a:t>They allow the organization to make longer-term predictions</a:t>
            </a:r>
          </a:p>
          <a:p>
            <a:endParaRPr lang="en-US" dirty="0"/>
          </a:p>
        </p:txBody>
      </p:sp>
    </p:spTree>
    <p:extLst>
      <p:ext uri="{BB962C8B-B14F-4D97-AF65-F5344CB8AC3E}">
        <p14:creationId xmlns:p14="http://schemas.microsoft.com/office/powerpoint/2010/main" val="215224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046063" y="1203941"/>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1505878" y="331527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2788281" y="3624727"/>
            <a:ext cx="77585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rot="21114574">
            <a:off x="3882328" y="3467775"/>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3464788" y="2730658"/>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4356208" y="2682436"/>
            <a:ext cx="78707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rot="20428827">
            <a:off x="2405658" y="2755108"/>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2338713" y="4137212"/>
            <a:ext cx="10355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rot="21093736">
            <a:off x="4338266" y="3991356"/>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1935683" y="1962871"/>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4769783" y="237831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4060527" y="1951975"/>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rot="764201">
            <a:off x="5254007" y="3052487"/>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rot="20937435">
            <a:off x="4518278" y="1751375"/>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76784" y="1009048"/>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40 points</a:t>
            </a:r>
          </a:p>
        </p:txBody>
      </p:sp>
      <p:sp>
        <p:nvSpPr>
          <p:cNvPr id="31" name="TextBox 30"/>
          <p:cNvSpPr txBox="1"/>
          <p:nvPr/>
        </p:nvSpPr>
        <p:spPr>
          <a:xfrm rot="672110">
            <a:off x="2705626" y="1436892"/>
            <a:ext cx="110447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672110">
            <a:off x="861912" y="2542178"/>
            <a:ext cx="137377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2124672" y="2281361"/>
            <a:ext cx="120680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87885" y="939066"/>
            <a:ext cx="11461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the walls</a:t>
            </a:r>
          </a:p>
        </p:txBody>
      </p:sp>
      <p:sp>
        <p:nvSpPr>
          <p:cNvPr id="30" name="TextBox 29"/>
          <p:cNvSpPr txBox="1"/>
          <p:nvPr/>
        </p:nvSpPr>
        <p:spPr>
          <a:xfrm rot="20428827">
            <a:off x="1181329" y="1628417"/>
            <a:ext cx="825547"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Add a roof</a:t>
            </a:r>
          </a:p>
        </p:txBody>
      </p:sp>
    </p:spTree>
    <p:extLst>
      <p:ext uri="{BB962C8B-B14F-4D97-AF65-F5344CB8AC3E}">
        <p14:creationId xmlns:p14="http://schemas.microsoft.com/office/powerpoint/2010/main" val="10326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6" grpId="0" animBg="1"/>
      <p:bldP spid="28" grpId="0"/>
      <p:bldP spid="29" grpId="0"/>
      <p:bldP spid="31" grpId="0" animBg="1"/>
      <p:bldP spid="33" grpId="0" animBg="1"/>
      <p:bldP spid="34" grpId="0"/>
      <p:bldP spid="36" grpId="0" animBg="1"/>
      <p:bldP spid="37"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by analogy</a:t>
            </a:r>
          </a:p>
        </p:txBody>
      </p:sp>
      <p:sp>
        <p:nvSpPr>
          <p:cNvPr id="3" name="Content Placeholder 2"/>
          <p:cNvSpPr>
            <a:spLocks noGrp="1"/>
          </p:cNvSpPr>
          <p:nvPr>
            <p:ph idx="1"/>
          </p:nvPr>
        </p:nvSpPr>
        <p:spPr>
          <a:xfrm>
            <a:off x="495300" y="1485900"/>
            <a:ext cx="11201400" cy="2934137"/>
          </a:xfrm>
        </p:spPr>
        <p:txBody>
          <a:bodyPr/>
          <a:lstStyle/>
          <a:p>
            <a:r>
              <a:rPr lang="en-US" dirty="0">
                <a:latin typeface="Calibri" panose="020F0502020204030204" pitchFamily="34" charset="0"/>
                <a:cs typeface="Calibri" panose="020F0502020204030204" pitchFamily="34" charset="0"/>
              </a:rPr>
              <a:t>Compare a story to others</a:t>
            </a:r>
          </a:p>
          <a:p>
            <a:pPr lvl="1"/>
            <a:r>
              <a:rPr lang="en-US" dirty="0">
                <a:latin typeface="Calibri" panose="020F0502020204030204" pitchFamily="34" charset="0"/>
                <a:cs typeface="Calibri" panose="020F0502020204030204" pitchFamily="34" charset="0"/>
              </a:rPr>
              <a:t>This story is like that story, so its estimate is what that story’s estimate was</a:t>
            </a:r>
          </a:p>
          <a:p>
            <a:r>
              <a:rPr lang="en-US" dirty="0">
                <a:latin typeface="Calibri" panose="020F0502020204030204" pitchFamily="34" charset="0"/>
                <a:cs typeface="Calibri" panose="020F0502020204030204" pitchFamily="34" charset="0"/>
              </a:rPr>
              <a:t>Don’t use a single gold standard</a:t>
            </a:r>
          </a:p>
          <a:p>
            <a:r>
              <a:rPr lang="en-US" dirty="0">
                <a:latin typeface="Calibri" panose="020F0502020204030204" pitchFamily="34" charset="0"/>
                <a:cs typeface="Calibri" panose="020F0502020204030204" pitchFamily="34" charset="0"/>
              </a:rPr>
              <a:t>Triangulate instead</a:t>
            </a:r>
          </a:p>
          <a:p>
            <a:pPr lvl="1"/>
            <a:r>
              <a:rPr lang="en-US" dirty="0">
                <a:latin typeface="Calibri" panose="020F0502020204030204" pitchFamily="34" charset="0"/>
                <a:cs typeface="Calibri" panose="020F0502020204030204" pitchFamily="34" charset="0"/>
              </a:rPr>
              <a:t>Compare the story being estimated to multiple other stories</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2243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981501" y="1367894"/>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6842988" y="543605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6842988" y="4673325"/>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a:off x="6842988" y="3742237"/>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7528797" y="1996566"/>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7384620" y="1289191"/>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6871397" y="3039390"/>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7908022" y="2908622"/>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6852789" y="4057918"/>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7748066" y="4658383"/>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7096262" y="1793615"/>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7126101" y="1598286"/>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7074153" y="1990364"/>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a:off x="6884905" y="2727623"/>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48484" y="512817"/>
            <a:ext cx="1183016" cy="276999"/>
          </a:xfrm>
          <a:prstGeom prst="rect">
            <a:avLst/>
          </a:prstGeom>
          <a:noFill/>
        </p:spPr>
        <p:txBody>
          <a:bodyPr wrap="none" lIns="0" tIns="0" rIns="0" bIns="0" rtlCol="0" anchor="t">
            <a:spAutoFit/>
          </a:bodyPr>
          <a:lstStyle/>
          <a:p>
            <a:pPr>
              <a:lnSpc>
                <a:spcPct val="90000"/>
              </a:lnSpc>
              <a:spcBef>
                <a:spcPts val="600"/>
              </a:spcBef>
            </a:pPr>
            <a:r>
              <a:rPr lang="en-US" sz="2000" dirty="0"/>
              <a:t>100 points</a:t>
            </a:r>
          </a:p>
        </p:txBody>
      </p:sp>
      <p:sp>
        <p:nvSpPr>
          <p:cNvPr id="31" name="TextBox 30"/>
          <p:cNvSpPr txBox="1"/>
          <p:nvPr/>
        </p:nvSpPr>
        <p:spPr>
          <a:xfrm rot="672110">
            <a:off x="7203996" y="3662291"/>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7200116" y="2603040"/>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6957551" y="5227666"/>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61044" y="436806"/>
            <a:ext cx="835165" cy="387798"/>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Dig the </a:t>
            </a:r>
            <a:br>
              <a:rPr lang="en-US" dirty="0"/>
            </a:br>
            <a:r>
              <a:rPr lang="en-US" dirty="0"/>
              <a:t>foundation</a:t>
            </a:r>
          </a:p>
        </p:txBody>
      </p:sp>
      <p:sp>
        <p:nvSpPr>
          <p:cNvPr id="30" name="TextBox 29"/>
          <p:cNvSpPr txBox="1"/>
          <p:nvPr/>
        </p:nvSpPr>
        <p:spPr>
          <a:xfrm>
            <a:off x="5581048" y="376341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5 points</a:t>
            </a:r>
          </a:p>
        </p:txBody>
      </p:sp>
      <p:sp>
        <p:nvSpPr>
          <p:cNvPr id="32" name="TextBox 31"/>
          <p:cNvSpPr txBox="1"/>
          <p:nvPr/>
        </p:nvSpPr>
        <p:spPr>
          <a:xfrm>
            <a:off x="5621135" y="270295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8 points</a:t>
            </a:r>
          </a:p>
        </p:txBody>
      </p:sp>
      <p:sp>
        <p:nvSpPr>
          <p:cNvPr id="35" name="TextBox 34"/>
          <p:cNvSpPr txBox="1"/>
          <p:nvPr/>
        </p:nvSpPr>
        <p:spPr>
          <a:xfrm>
            <a:off x="5418802" y="1768429"/>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13 points</a:t>
            </a:r>
          </a:p>
        </p:txBody>
      </p:sp>
      <p:sp>
        <p:nvSpPr>
          <p:cNvPr id="38" name="TextBox 37"/>
          <p:cNvSpPr txBox="1"/>
          <p:nvPr/>
        </p:nvSpPr>
        <p:spPr>
          <a:xfrm>
            <a:off x="6090586" y="1040405"/>
            <a:ext cx="256480" cy="276999"/>
          </a:xfrm>
          <a:prstGeom prst="rect">
            <a:avLst/>
          </a:prstGeom>
          <a:noFill/>
        </p:spPr>
        <p:txBody>
          <a:bodyPr wrap="none" lIns="0" tIns="0" rIns="0" bIns="0" rtlCol="0" anchor="t">
            <a:spAutoFit/>
          </a:bodyPr>
          <a:lstStyle/>
          <a:p>
            <a:pPr>
              <a:lnSpc>
                <a:spcPct val="90000"/>
              </a:lnSpc>
              <a:spcBef>
                <a:spcPts val="600"/>
              </a:spcBef>
            </a:pPr>
            <a:r>
              <a:rPr lang="en-US" sz="2000" dirty="0"/>
              <a:t>…</a:t>
            </a:r>
          </a:p>
        </p:txBody>
      </p:sp>
    </p:spTree>
    <p:extLst>
      <p:ext uri="{BB962C8B-B14F-4D97-AF65-F5344CB8AC3E}">
        <p14:creationId xmlns:p14="http://schemas.microsoft.com/office/powerpoint/2010/main" val="56353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endParaRPr lang="en-US" sz="4000" dirty="0">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241922824"/>
              </p:ext>
            </p:extLst>
          </p:nvPr>
        </p:nvGraphicFramePr>
        <p:xfrm>
          <a:off x="1096963" y="1846263"/>
          <a:ext cx="10058400" cy="43830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5339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in Zoo points</a:t>
            </a:r>
          </a:p>
        </p:txBody>
      </p:sp>
      <p:sp>
        <p:nvSpPr>
          <p:cNvPr id="7" name="Content Placeholder 6"/>
          <p:cNvSpPr>
            <a:spLocks noGrp="1"/>
          </p:cNvSpPr>
          <p:nvPr>
            <p:ph idx="1"/>
          </p:nvPr>
        </p:nvSpPr>
        <p:spPr>
          <a:xfrm>
            <a:off x="2286001" y="1456591"/>
            <a:ext cx="4799171" cy="4495801"/>
          </a:xfrm>
          <a:ln/>
        </p:spPr>
        <p:style>
          <a:lnRef idx="3">
            <a:schemeClr val="lt1"/>
          </a:lnRef>
          <a:fillRef idx="1">
            <a:schemeClr val="accent1"/>
          </a:fillRef>
          <a:effectRef idx="1">
            <a:schemeClr val="accent1"/>
          </a:effectRef>
          <a:fontRef idx="minor">
            <a:schemeClr val="lt1"/>
          </a:fontRef>
        </p:style>
        <p:txBody>
          <a:bodyPr anchor="ctr"/>
          <a:lstStyle/>
          <a:p>
            <a:pPr marL="0" indent="0" algn="ctr">
              <a:buNone/>
            </a:pPr>
            <a:r>
              <a:rPr lang="en-US" dirty="0"/>
              <a:t>Lion</a:t>
            </a:r>
          </a:p>
          <a:p>
            <a:pPr marL="0" indent="0" algn="ctr">
              <a:buNone/>
            </a:pPr>
            <a:r>
              <a:rPr lang="en-US" dirty="0"/>
              <a:t>Zebra</a:t>
            </a:r>
          </a:p>
          <a:p>
            <a:pPr marL="0" indent="0" algn="ctr">
              <a:buNone/>
            </a:pPr>
            <a:r>
              <a:rPr lang="en-US" dirty="0"/>
              <a:t>Giraffe</a:t>
            </a:r>
          </a:p>
          <a:p>
            <a:pPr marL="0" indent="0" algn="ctr">
              <a:buNone/>
            </a:pPr>
            <a:r>
              <a:rPr lang="en-US" dirty="0"/>
              <a:t>Hippopotamus</a:t>
            </a:r>
          </a:p>
          <a:p>
            <a:pPr marL="0" indent="0" algn="ctr">
              <a:buNone/>
            </a:pPr>
            <a:r>
              <a:rPr lang="en-US" dirty="0"/>
              <a:t>Bear</a:t>
            </a:r>
          </a:p>
          <a:p>
            <a:pPr marL="0" indent="0" algn="ctr">
              <a:buNone/>
            </a:pPr>
            <a:r>
              <a:rPr lang="en-US" dirty="0"/>
              <a:t>Tiger</a:t>
            </a:r>
          </a:p>
          <a:p>
            <a:pPr marL="0" indent="0" algn="ctr">
              <a:buNone/>
            </a:pPr>
            <a:r>
              <a:rPr lang="en-US" dirty="0"/>
              <a:t>Kangaroo</a:t>
            </a:r>
          </a:p>
          <a:p>
            <a:pPr marL="0" indent="0" algn="ctr">
              <a:buNone/>
            </a:pPr>
            <a:r>
              <a:rPr lang="en-US" dirty="0"/>
              <a:t>Rhinoceros</a:t>
            </a:r>
          </a:p>
        </p:txBody>
      </p:sp>
      <p:pic>
        <p:nvPicPr>
          <p:cNvPr id="6" name="Picture 5"/>
          <p:cNvPicPr>
            <a:picLocks noChangeAspect="1"/>
          </p:cNvPicPr>
          <p:nvPr/>
        </p:nvPicPr>
        <p:blipFill>
          <a:blip r:embed="rId2"/>
          <a:stretch>
            <a:fillRect/>
          </a:stretch>
        </p:blipFill>
        <p:spPr>
          <a:xfrm>
            <a:off x="6858000" y="655579"/>
            <a:ext cx="4267200" cy="5662443"/>
          </a:xfrm>
          <a:prstGeom prst="rect">
            <a:avLst/>
          </a:prstGeom>
        </p:spPr>
      </p:pic>
    </p:spTree>
    <p:extLst>
      <p:ext uri="{BB962C8B-B14F-4D97-AF65-F5344CB8AC3E}">
        <p14:creationId xmlns:p14="http://schemas.microsoft.com/office/powerpoint/2010/main" val="76369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42"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2" presetClass="entr" presetSubtype="0"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1000"/>
                                        <p:tgtEl>
                                          <p:spTgt spid="7">
                                            <p:txEl>
                                              <p:pRg st="4" end="4"/>
                                            </p:txEl>
                                          </p:spTgt>
                                        </p:tgtEl>
                                      </p:cBhvr>
                                    </p:animEffect>
                                    <p:anim calcmode="lin" valueType="num">
                                      <p:cBhvr>
                                        <p:cTn id="3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grpId="0" nodeType="after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1000"/>
                                        <p:tgtEl>
                                          <p:spTgt spid="7">
                                            <p:txEl>
                                              <p:pRg st="5" end="5"/>
                                            </p:txEl>
                                          </p:spTgt>
                                        </p:tgtEl>
                                      </p:cBhvr>
                                    </p:animEffect>
                                    <p:anim calcmode="lin" valueType="num">
                                      <p:cBhvr>
                                        <p:cTn id="4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500"/>
                            </p:stCondLst>
                            <p:childTnLst>
                              <p:par>
                                <p:cTn id="47" presetID="42" presetClass="entr" presetSubtype="0" fill="hold" grpId="0" nodeType="after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500"/>
                            </p:stCondLst>
                            <p:childTnLst>
                              <p:par>
                                <p:cTn id="53" presetID="42" presetClass="entr" presetSubtype="0" fill="hold" grpId="0" nodeType="after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1000"/>
                                        <p:tgtEl>
                                          <p:spTgt spid="7">
                                            <p:txEl>
                                              <p:pRg st="7" end="7"/>
                                            </p:txEl>
                                          </p:spTgt>
                                        </p:tgtEl>
                                      </p:cBhvr>
                                    </p:animEffect>
                                    <p:anim calcmode="lin" valueType="num">
                                      <p:cBhvr>
                                        <p:cTn id="5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the time to estimate?</a:t>
            </a:r>
          </a:p>
        </p:txBody>
      </p:sp>
      <p:sp>
        <p:nvSpPr>
          <p:cNvPr id="3" name="Content Placeholder 2"/>
          <p:cNvSpPr>
            <a:spLocks noGrp="1"/>
          </p:cNvSpPr>
          <p:nvPr>
            <p:ph idx="1"/>
          </p:nvPr>
        </p:nvSpPr>
        <p:spPr>
          <a:xfrm>
            <a:off x="546100" y="1570037"/>
            <a:ext cx="11201400" cy="2938240"/>
          </a:xfrm>
        </p:spPr>
        <p:txBody>
          <a:bodyPr/>
          <a:lstStyle/>
          <a:p>
            <a:r>
              <a:rPr lang="en-US" dirty="0">
                <a:latin typeface="Calibri" panose="020F0502020204030204" pitchFamily="34" charset="0"/>
                <a:cs typeface="Calibri" panose="020F0502020204030204" pitchFamily="34" charset="0"/>
              </a:rPr>
              <a:t>To be able to estimate, you need to learn enough about the story to really understand it</a:t>
            </a:r>
          </a:p>
          <a:p>
            <a:pPr lvl="1"/>
            <a:r>
              <a:rPr lang="en-US" dirty="0">
                <a:latin typeface="Calibri" panose="020F0502020204030204" pitchFamily="34" charset="0"/>
                <a:cs typeface="Calibri" panose="020F0502020204030204" pitchFamily="34" charset="0"/>
              </a:rPr>
              <a:t>Results in better implementations, fewer mistakes, and so on</a:t>
            </a:r>
          </a:p>
          <a:p>
            <a:r>
              <a:rPr lang="en-US" dirty="0">
                <a:latin typeface="Calibri" panose="020F0502020204030204" pitchFamily="34" charset="0"/>
                <a:cs typeface="Calibri" panose="020F0502020204030204" pitchFamily="34" charset="0"/>
              </a:rPr>
              <a:t>The whole team estimating the story means that everyone has had the same conversation and discussed it (ideally) from their own perspectives</a:t>
            </a:r>
          </a:p>
          <a:p>
            <a:r>
              <a:rPr lang="en-US" dirty="0">
                <a:latin typeface="Calibri" panose="020F0502020204030204" pitchFamily="34" charset="0"/>
                <a:cs typeface="Calibri" panose="020F0502020204030204" pitchFamily="34" charset="0"/>
              </a:rPr>
              <a:t>The estimates provide a tool for long-term planning</a:t>
            </a:r>
          </a:p>
          <a:p>
            <a:r>
              <a:rPr lang="en-US" dirty="0">
                <a:latin typeface="Calibri" panose="020F0502020204030204" pitchFamily="34" charset="0"/>
                <a:cs typeface="Calibri" panose="020F0502020204030204" pitchFamily="34" charset="0"/>
              </a:rPr>
              <a:t>You get better at what you practice</a:t>
            </a:r>
          </a:p>
          <a:p>
            <a:endParaRPr lang="en-US" dirty="0"/>
          </a:p>
        </p:txBody>
      </p:sp>
    </p:spTree>
    <p:extLst>
      <p:ext uri="{BB962C8B-B14F-4D97-AF65-F5344CB8AC3E}">
        <p14:creationId xmlns:p14="http://schemas.microsoft.com/office/powerpoint/2010/main" val="33694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effort should go into estimating?</a:t>
            </a:r>
          </a:p>
        </p:txBody>
      </p:sp>
      <p:sp>
        <p:nvSpPr>
          <p:cNvPr id="3" name="Content Placeholder 2"/>
          <p:cNvSpPr>
            <a:spLocks noGrp="1"/>
          </p:cNvSpPr>
          <p:nvPr>
            <p:ph idx="1"/>
          </p:nvPr>
        </p:nvSpPr>
        <p:spPr/>
        <p:txBody>
          <a:bodyPr/>
          <a:lstStyle/>
          <a:p>
            <a:r>
              <a:rPr lang="en-US" dirty="0"/>
              <a:t>A little effort helps a lot</a:t>
            </a:r>
          </a:p>
          <a:p>
            <a:r>
              <a:rPr lang="en-US" dirty="0"/>
              <a:t>A lot of effort only helps a little more</a:t>
            </a:r>
          </a:p>
          <a:p>
            <a:endParaRPr lang="en-US" dirty="0"/>
          </a:p>
          <a:p>
            <a:endParaRPr lang="en-US" dirty="0"/>
          </a:p>
        </p:txBody>
      </p:sp>
      <p:pic>
        <p:nvPicPr>
          <p:cNvPr id="8" name="Picture 7"/>
          <p:cNvPicPr>
            <a:picLocks noChangeAspect="1"/>
          </p:cNvPicPr>
          <p:nvPr/>
        </p:nvPicPr>
        <p:blipFill>
          <a:blip r:embed="rId2"/>
          <a:stretch>
            <a:fillRect/>
          </a:stretch>
        </p:blipFill>
        <p:spPr>
          <a:xfrm>
            <a:off x="3581400" y="2514600"/>
            <a:ext cx="4876800" cy="3570514"/>
          </a:xfrm>
          <a:prstGeom prst="rect">
            <a:avLst/>
          </a:prstGeom>
        </p:spPr>
      </p:pic>
    </p:spTree>
    <p:extLst>
      <p:ext uri="{BB962C8B-B14F-4D97-AF65-F5344CB8AC3E}">
        <p14:creationId xmlns:p14="http://schemas.microsoft.com/office/powerpoint/2010/main" val="429386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Story point these items</a:t>
            </a:r>
            <a:br>
              <a:rPr lang="en-US" dirty="0"/>
            </a:br>
            <a:endParaRPr lang="en-US" dirty="0"/>
          </a:p>
        </p:txBody>
      </p:sp>
      <p:graphicFrame>
        <p:nvGraphicFramePr>
          <p:cNvPr id="6" name="Content Placeholder 5"/>
          <p:cNvGraphicFramePr>
            <a:graphicFrameLocks noGrp="1"/>
          </p:cNvGraphicFramePr>
          <p:nvPr>
            <p:ph idx="1"/>
          </p:nvPr>
        </p:nvGraphicFramePr>
        <p:xfrm>
          <a:off x="611028" y="990600"/>
          <a:ext cx="11123612" cy="5120640"/>
        </p:xfrm>
        <a:graphic>
          <a:graphicData uri="http://schemas.openxmlformats.org/drawingml/2006/table">
            <a:tbl>
              <a:tblPr firstRow="1" bandRow="1">
                <a:tableStyleId>{5940675A-B579-460E-94D1-54222C63F5DA}</a:tableStyleId>
              </a:tblPr>
              <a:tblGrid>
                <a:gridCol w="9980612">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640080">
                <a:tc>
                  <a:txBody>
                    <a:bodyPr/>
                    <a:lstStyle/>
                    <a:p>
                      <a:r>
                        <a:rPr lang="en-US" dirty="0">
                          <a:latin typeface="Calibri" panose="020F0502020204030204" pitchFamily="34" charset="0"/>
                          <a:cs typeface="Calibri" panose="020F0502020204030204" pitchFamily="34" charset="0"/>
                        </a:rPr>
                        <a:t>Read (and understand) a 10-page</a:t>
                      </a:r>
                      <a:r>
                        <a:rPr lang="en-US" baseline="0" dirty="0">
                          <a:latin typeface="Calibri" panose="020F0502020204030204" pitchFamily="34" charset="0"/>
                          <a:cs typeface="Calibri" panose="020F0502020204030204" pitchFamily="34" charset="0"/>
                        </a:rPr>
                        <a:t> article on agile software development in a celebrity magazine.</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0"/>
                  </a:ext>
                </a:extLst>
              </a:tr>
              <a:tr h="640080">
                <a:tc>
                  <a:txBody>
                    <a:bodyPr/>
                    <a:lstStyle/>
                    <a:p>
                      <a:r>
                        <a:rPr lang="en-US" dirty="0">
                          <a:latin typeface="Calibri" panose="020F0502020204030204" pitchFamily="34" charset="0"/>
                          <a:cs typeface="Calibri" panose="020F0502020204030204" pitchFamily="34" charset="0"/>
                        </a:rPr>
                        <a:t>Read (and understand) a 5</a:t>
                      </a:r>
                      <a:r>
                        <a:rPr lang="en-US" baseline="0" dirty="0">
                          <a:latin typeface="Calibri" panose="020F0502020204030204" pitchFamily="34" charset="0"/>
                          <a:cs typeface="Calibri" panose="020F0502020204030204" pitchFamily="34" charset="0"/>
                        </a:rPr>
                        <a:t>-page research paper on agile software development in an academic journal.</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1"/>
                  </a:ext>
                </a:extLst>
              </a:tr>
              <a:tr h="640080">
                <a:tc>
                  <a:txBody>
                    <a:bodyPr/>
                    <a:lstStyle/>
                    <a:p>
                      <a:r>
                        <a:rPr lang="en-US" dirty="0">
                          <a:latin typeface="Calibri" panose="020F0502020204030204" pitchFamily="34" charset="0"/>
                          <a:cs typeface="Calibri" panose="020F0502020204030204" pitchFamily="34" charset="0"/>
                        </a:rPr>
                        <a:t>Recruit,</a:t>
                      </a:r>
                      <a:r>
                        <a:rPr lang="en-US" baseline="0" dirty="0">
                          <a:latin typeface="Calibri" panose="020F0502020204030204" pitchFamily="34" charset="0"/>
                          <a:cs typeface="Calibri" panose="020F0502020204030204" pitchFamily="34" charset="0"/>
                        </a:rPr>
                        <a:t> interview, and hire a new member of your team.</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2"/>
                  </a:ext>
                </a:extLst>
              </a:tr>
              <a:tr h="640080">
                <a:tc>
                  <a:txBody>
                    <a:bodyPr/>
                    <a:lstStyle/>
                    <a:p>
                      <a:r>
                        <a:rPr lang="en-US" dirty="0">
                          <a:latin typeface="Calibri" panose="020F0502020204030204" pitchFamily="34" charset="0"/>
                          <a:cs typeface="Calibri" panose="020F0502020204030204" pitchFamily="34" charset="0"/>
                        </a:rPr>
                        <a:t>Create a 60-minute presentation about agile development for</a:t>
                      </a:r>
                      <a:r>
                        <a:rPr lang="en-US" baseline="0" dirty="0">
                          <a:latin typeface="Calibri" panose="020F0502020204030204" pitchFamily="34" charset="0"/>
                          <a:cs typeface="Calibri" panose="020F0502020204030204" pitchFamily="34" charset="0"/>
                        </a:rPr>
                        <a:t> your coworkers.</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3"/>
                  </a:ext>
                </a:extLst>
              </a:tr>
              <a:tr h="640080">
                <a:tc>
                  <a:txBody>
                    <a:bodyPr/>
                    <a:lstStyle/>
                    <a:p>
                      <a:r>
                        <a:rPr lang="en-US" dirty="0">
                          <a:latin typeface="Calibri" panose="020F0502020204030204" pitchFamily="34" charset="0"/>
                          <a:cs typeface="Calibri" panose="020F0502020204030204" pitchFamily="34" charset="0"/>
                        </a:rPr>
                        <a:t>Your uncle</a:t>
                      </a:r>
                      <a:r>
                        <a:rPr lang="en-US" baseline="0" dirty="0">
                          <a:latin typeface="Calibri" panose="020F0502020204030204" pitchFamily="34" charset="0"/>
                          <a:cs typeface="Calibri" panose="020F0502020204030204" pitchFamily="34" charset="0"/>
                        </a:rPr>
                        <a:t> owns a clock store and wants to sell clocks over the internet. Write a basic product backlog covering what his website will need to do.</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4"/>
                  </a:ext>
                </a:extLst>
              </a:tr>
              <a:tr h="640080">
                <a:tc>
                  <a:txBody>
                    <a:bodyPr/>
                    <a:lstStyle/>
                    <a:p>
                      <a:r>
                        <a:rPr lang="en-US" dirty="0">
                          <a:latin typeface="Calibri" panose="020F0502020204030204" pitchFamily="34" charset="0"/>
                          <a:cs typeface="Calibri" panose="020F0502020204030204" pitchFamily="34" charset="0"/>
                        </a:rPr>
                        <a:t>Wash</a:t>
                      </a:r>
                      <a:r>
                        <a:rPr lang="en-US" baseline="0" dirty="0">
                          <a:latin typeface="Calibri" panose="020F0502020204030204" pitchFamily="34" charset="0"/>
                          <a:cs typeface="Calibri" panose="020F0502020204030204" pitchFamily="34" charset="0"/>
                        </a:rPr>
                        <a:t> Rob’s new car.</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5"/>
                  </a:ext>
                </a:extLst>
              </a:tr>
              <a:tr h="640080">
                <a:tc>
                  <a:txBody>
                    <a:bodyPr/>
                    <a:lstStyle/>
                    <a:p>
                      <a:r>
                        <a:rPr lang="en-US" dirty="0">
                          <a:latin typeface="Calibri" panose="020F0502020204030204" pitchFamily="34" charset="0"/>
                          <a:cs typeface="Calibri" panose="020F0502020204030204" pitchFamily="34" charset="0"/>
                        </a:rPr>
                        <a:t>Read and understand a 150-page </a:t>
                      </a:r>
                      <a:r>
                        <a:rPr lang="en-US" baseline="0" dirty="0">
                          <a:latin typeface="Calibri" panose="020F0502020204030204" pitchFamily="34" charset="0"/>
                          <a:cs typeface="Calibri" panose="020F0502020204030204" pitchFamily="34" charset="0"/>
                        </a:rPr>
                        <a:t>book on agile development.</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6"/>
                  </a:ext>
                </a:extLst>
              </a:tr>
              <a:tr h="640080">
                <a:tc>
                  <a:txBody>
                    <a:bodyPr/>
                    <a:lstStyle/>
                    <a:p>
                      <a:r>
                        <a:rPr lang="en-US" dirty="0">
                          <a:latin typeface="Calibri" panose="020F0502020204030204" pitchFamily="34" charset="0"/>
                          <a:cs typeface="Calibri" panose="020F0502020204030204" pitchFamily="34" charset="0"/>
                        </a:rPr>
                        <a:t>Write an email summary of this</a:t>
                      </a:r>
                      <a:r>
                        <a:rPr lang="en-US" baseline="0" dirty="0">
                          <a:latin typeface="Calibri" panose="020F0502020204030204" pitchFamily="34" charset="0"/>
                          <a:cs typeface="Calibri" panose="020F0502020204030204" pitchFamily="34" charset="0"/>
                        </a:rPr>
                        <a:t> class for </a:t>
                      </a:r>
                      <a:r>
                        <a:rPr lang="en-US" baseline="0" dirty="0" err="1">
                          <a:latin typeface="Calibri" panose="020F0502020204030204" pitchFamily="34" charset="0"/>
                          <a:cs typeface="Calibri" panose="020F0502020204030204" pitchFamily="34" charset="0"/>
                        </a:rPr>
                        <a:t>Yaron</a:t>
                      </a:r>
                      <a:r>
                        <a:rPr lang="en-US" baseline="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840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this process agile?		</a:t>
            </a:r>
          </a:p>
        </p:txBody>
      </p:sp>
      <p:sp>
        <p:nvSpPr>
          <p:cNvPr id="6" name="Content Placeholder 5"/>
          <p:cNvSpPr>
            <a:spLocks noGrp="1"/>
          </p:cNvSpPr>
          <p:nvPr>
            <p:ph idx="1"/>
          </p:nvPr>
        </p:nvSpPr>
        <p:spPr>
          <a:xfrm>
            <a:off x="413004" y="1371600"/>
            <a:ext cx="11365992" cy="1637371"/>
          </a:xfrm>
        </p:spPr>
        <p:txBody>
          <a:bodyPr/>
          <a:lstStyle/>
          <a:p>
            <a:r>
              <a:rPr lang="en-US" dirty="0"/>
              <a:t>It is more focused on planning than the plan</a:t>
            </a:r>
          </a:p>
          <a:p>
            <a:r>
              <a:rPr lang="en-US" dirty="0"/>
              <a:t>It is extremely collaborative and requires discussion with the whole team</a:t>
            </a:r>
          </a:p>
          <a:p>
            <a:r>
              <a:rPr lang="en-US" dirty="0"/>
              <a:t>Done weekly in backlog grooming, it is spread throughout the project (not done only once, at the very beginning)</a:t>
            </a:r>
          </a:p>
        </p:txBody>
      </p:sp>
      <p:pic>
        <p:nvPicPr>
          <p:cNvPr id="5" name="Picture 4"/>
          <p:cNvPicPr>
            <a:picLocks noChangeAspect="1"/>
          </p:cNvPicPr>
          <p:nvPr/>
        </p:nvPicPr>
        <p:blipFill>
          <a:blip r:embed="rId2"/>
          <a:stretch>
            <a:fillRect/>
          </a:stretch>
        </p:blipFill>
        <p:spPr>
          <a:xfrm>
            <a:off x="2702476" y="4250303"/>
            <a:ext cx="9307224" cy="2438740"/>
          </a:xfrm>
          <a:prstGeom prst="rect">
            <a:avLst/>
          </a:prstGeom>
        </p:spPr>
      </p:pic>
    </p:spTree>
    <p:extLst>
      <p:ext uri="{BB962C8B-B14F-4D97-AF65-F5344CB8AC3E}">
        <p14:creationId xmlns:p14="http://schemas.microsoft.com/office/powerpoint/2010/main" val="11954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Velocity and Capacity</a:t>
            </a:r>
          </a:p>
        </p:txBody>
      </p:sp>
    </p:spTree>
    <p:extLst>
      <p:ext uri="{BB962C8B-B14F-4D97-AF65-F5344CB8AC3E}">
        <p14:creationId xmlns:p14="http://schemas.microsoft.com/office/powerpoint/2010/main" val="362280811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551311"/>
            <a:ext cx="5577840" cy="366254"/>
          </a:xfrm>
        </p:spPr>
        <p:txBody>
          <a:bodyPr/>
          <a:lstStyle/>
          <a:p>
            <a:r>
              <a:rPr lang="en-US" dirty="0"/>
              <a:t>Velocity &amp; Capacity		</a:t>
            </a:r>
          </a:p>
        </p:txBody>
      </p:sp>
      <p:sp>
        <p:nvSpPr>
          <p:cNvPr id="3" name="Text Placeholder 2"/>
          <p:cNvSpPr>
            <a:spLocks noGrp="1"/>
          </p:cNvSpPr>
          <p:nvPr>
            <p:ph type="body" sz="quarter" idx="10"/>
          </p:nvPr>
        </p:nvSpPr>
        <p:spPr>
          <a:xfrm>
            <a:off x="411480" y="1371600"/>
            <a:ext cx="10626634" cy="4374531"/>
          </a:xfrm>
        </p:spPr>
        <p:txBody>
          <a:bodyPr/>
          <a:lstStyle/>
          <a:p>
            <a:r>
              <a:rPr lang="en-US" dirty="0">
                <a:latin typeface="Calibri" panose="020F0502020204030204" pitchFamily="34" charset="0"/>
                <a:cs typeface="Calibri" panose="020F0502020204030204" pitchFamily="34" charset="0"/>
              </a:rPr>
              <a:t>Data used for sprint planning to determine how much work the team is able to take on, in story points</a:t>
            </a:r>
          </a:p>
          <a:p>
            <a:r>
              <a:rPr lang="en-US" dirty="0">
                <a:latin typeface="Calibri" panose="020F0502020204030204" pitchFamily="34" charset="0"/>
                <a:cs typeface="Calibri" panose="020F0502020204030204" pitchFamily="34" charset="0"/>
              </a:rPr>
              <a:t>Learned over time. The first-ever sprint </a:t>
            </a:r>
            <a:r>
              <a:rPr lang="en-US" i="1" dirty="0">
                <a:latin typeface="Calibri" panose="020F0502020204030204" pitchFamily="34" charset="0"/>
                <a:cs typeface="Calibri" panose="020F0502020204030204" pitchFamily="34" charset="0"/>
              </a:rPr>
              <a:t>is entirely guesswork</a:t>
            </a:r>
          </a:p>
          <a:p>
            <a:r>
              <a:rPr lang="en-US" dirty="0">
                <a:latin typeface="Calibri" panose="020F0502020204030204" pitchFamily="34" charset="0"/>
                <a:cs typeface="Calibri" panose="020F0502020204030204" pitchFamily="34" charset="0"/>
              </a:rPr>
              <a:t>(Remember that humans are by nature bad at accurate estimation, so rely on the learning and the data to get better at it over time!)</a:t>
            </a:r>
          </a:p>
          <a:p>
            <a:endParaRPr lang="en-US" dirty="0"/>
          </a:p>
          <a:p>
            <a:pPr marL="630237" lvl="2" indent="0">
              <a:buNone/>
            </a:pPr>
            <a:r>
              <a:rPr lang="en-US" sz="2400" dirty="0">
                <a:latin typeface="Calibri" panose="020F0502020204030204" pitchFamily="34" charset="0"/>
                <a:cs typeface="Calibri" panose="020F0502020204030204" pitchFamily="34" charset="0"/>
              </a:rPr>
              <a:t>New team, Sprint 1: </a:t>
            </a:r>
          </a:p>
          <a:p>
            <a:pPr marL="630237" lvl="2" indent="0">
              <a:buNone/>
            </a:pPr>
            <a:r>
              <a:rPr lang="en-US" sz="2400" dirty="0">
                <a:latin typeface="Calibri" panose="020F0502020204030204" pitchFamily="34" charset="0"/>
                <a:cs typeface="Calibri" panose="020F0502020204030204" pitchFamily="34" charset="0"/>
              </a:rPr>
              <a:t>We can do 45 points! No problem! Yay!</a:t>
            </a:r>
          </a:p>
          <a:p>
            <a:pPr marL="630237" lvl="2" indent="0">
              <a:buNone/>
            </a:pPr>
            <a:r>
              <a:rPr lang="en-US" sz="2400" dirty="0">
                <a:latin typeface="Calibri" panose="020F0502020204030204" pitchFamily="34" charset="0"/>
                <a:cs typeface="Calibri" panose="020F0502020204030204" pitchFamily="34" charset="0"/>
              </a:rPr>
              <a:t>…</a:t>
            </a:r>
          </a:p>
          <a:p>
            <a:pPr marL="630237" lvl="2" indent="0">
              <a:buNone/>
            </a:pPr>
            <a:r>
              <a:rPr lang="en-US" sz="2400" dirty="0">
                <a:latin typeface="Calibri" panose="020F0502020204030204" pitchFamily="34" charset="0"/>
                <a:cs typeface="Calibri" panose="020F0502020204030204" pitchFamily="34" charset="0"/>
              </a:rPr>
              <a:t>Sprint 5:</a:t>
            </a:r>
          </a:p>
          <a:p>
            <a:pPr marL="630237" lvl="2" indent="0">
              <a:buNone/>
            </a:pPr>
            <a:r>
              <a:rPr lang="en-US" sz="2400" dirty="0">
                <a:latin typeface="Calibri" panose="020F0502020204030204" pitchFamily="34" charset="0"/>
                <a:cs typeface="Calibri" panose="020F0502020204030204" pitchFamily="34" charset="0"/>
              </a:rPr>
              <a:t>Apparently we cannot seem to do more than 26 points. Okay. </a:t>
            </a:r>
          </a:p>
        </p:txBody>
      </p:sp>
    </p:spTree>
    <p:extLst>
      <p:ext uri="{BB962C8B-B14F-4D97-AF65-F5344CB8AC3E}">
        <p14:creationId xmlns:p14="http://schemas.microsoft.com/office/powerpoint/2010/main" val="388162280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1480" y="1371600"/>
            <a:ext cx="5577840" cy="818686"/>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rate at which the team works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Story Points</a:t>
            </a:r>
          </a:p>
        </p:txBody>
      </p:sp>
      <p:sp>
        <p:nvSpPr>
          <p:cNvPr id="2" name="Title 1"/>
          <p:cNvSpPr>
            <a:spLocks noGrp="1"/>
          </p:cNvSpPr>
          <p:nvPr>
            <p:ph type="title"/>
          </p:nvPr>
        </p:nvSpPr>
        <p:spPr>
          <a:xfrm>
            <a:off x="411480" y="551311"/>
            <a:ext cx="5577840" cy="366254"/>
          </a:xfrm>
        </p:spPr>
        <p:txBody>
          <a:bodyPr/>
          <a:lstStyle/>
          <a:p>
            <a:r>
              <a:rPr lang="en-US" dirty="0"/>
              <a:t>Velocity	</a:t>
            </a:r>
          </a:p>
        </p:txBody>
      </p:sp>
      <p:sp>
        <p:nvSpPr>
          <p:cNvPr id="5" name="Text Placeholder 4"/>
          <p:cNvSpPr>
            <a:spLocks noGrp="1"/>
          </p:cNvSpPr>
          <p:nvPr>
            <p:ph type="body" sz="quarter" idx="11"/>
          </p:nvPr>
        </p:nvSpPr>
        <p:spPr>
          <a:xfrm>
            <a:off x="5989320" y="1157908"/>
            <a:ext cx="5577840" cy="1151084"/>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total availability of the team, minus the “focus factor”/non-productive hours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hours</a:t>
            </a:r>
          </a:p>
        </p:txBody>
      </p:sp>
      <p:sp>
        <p:nvSpPr>
          <p:cNvPr id="6" name="Title 1"/>
          <p:cNvSpPr txBox="1">
            <a:spLocks/>
          </p:cNvSpPr>
          <p:nvPr/>
        </p:nvSpPr>
        <p:spPr bwMode="gray">
          <a:xfrm>
            <a:off x="6199632" y="551311"/>
            <a:ext cx="5577840"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Capacity	</a:t>
            </a:r>
          </a:p>
        </p:txBody>
      </p:sp>
      <p:sp>
        <p:nvSpPr>
          <p:cNvPr id="7" name="Text Placeholder 3"/>
          <p:cNvSpPr txBox="1">
            <a:spLocks/>
          </p:cNvSpPr>
          <p:nvPr/>
        </p:nvSpPr>
        <p:spPr>
          <a:xfrm>
            <a:off x="411480" y="2722880"/>
            <a:ext cx="5577840" cy="2942344"/>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Measured over time</a:t>
            </a:r>
          </a:p>
          <a:p>
            <a:r>
              <a:rPr lang="en-US" dirty="0">
                <a:latin typeface="Calibri" panose="020F0502020204030204" pitchFamily="34" charset="0"/>
                <a:cs typeface="Calibri" panose="020F0502020204030204" pitchFamily="34" charset="0"/>
              </a:rPr>
              <a:t>The average number of story points actually achieved across all sprints</a:t>
            </a:r>
          </a:p>
          <a:p>
            <a:r>
              <a:rPr lang="en-US" dirty="0">
                <a:latin typeface="Calibri" panose="020F0502020204030204" pitchFamily="34" charset="0"/>
                <a:cs typeface="Calibri" panose="020F0502020204030204" pitchFamily="34" charset="0"/>
              </a:rPr>
              <a:t>Missed stories = missed points</a:t>
            </a:r>
          </a:p>
          <a:p>
            <a:r>
              <a:rPr lang="en-US" dirty="0">
                <a:latin typeface="Calibri" panose="020F0502020204030204" pitchFamily="34" charset="0"/>
                <a:cs typeface="Calibri" panose="020F0502020204030204" pitchFamily="34" charset="0"/>
              </a:rPr>
              <a:t>Uses the story points the team added during Backlog Grooming</a:t>
            </a:r>
          </a:p>
          <a:p>
            <a:endParaRPr lang="en-US" dirty="0">
              <a:latin typeface="Calibri" panose="020F0502020204030204" pitchFamily="34" charset="0"/>
              <a:cs typeface="Calibri" panose="020F0502020204030204" pitchFamily="34" charset="0"/>
            </a:endParaRPr>
          </a:p>
        </p:txBody>
      </p:sp>
      <p:sp>
        <p:nvSpPr>
          <p:cNvPr id="8" name="Text Placeholder 4"/>
          <p:cNvSpPr txBox="1">
            <a:spLocks/>
          </p:cNvSpPr>
          <p:nvPr/>
        </p:nvSpPr>
        <p:spPr>
          <a:xfrm>
            <a:off x="5989320" y="2596448"/>
            <a:ext cx="5577840" cy="376103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How many hours each team member is available during the sprint</a:t>
            </a:r>
          </a:p>
          <a:p>
            <a:r>
              <a:rPr lang="en-US" dirty="0">
                <a:latin typeface="Calibri" panose="020F0502020204030204" pitchFamily="34" charset="0"/>
                <a:cs typeface="Calibri" panose="020F0502020204030204" pitchFamily="34" charset="0"/>
              </a:rPr>
              <a:t>Minus time for sprint ceremonies</a:t>
            </a:r>
          </a:p>
          <a:p>
            <a:r>
              <a:rPr lang="en-US" dirty="0">
                <a:latin typeface="Calibri" panose="020F0502020204030204" pitchFamily="34" charset="0"/>
                <a:cs typeface="Calibri" panose="020F0502020204030204" pitchFamily="34" charset="0"/>
              </a:rPr>
              <a:t>Minus time for non-sprint work commitments </a:t>
            </a:r>
          </a:p>
          <a:p>
            <a:r>
              <a:rPr lang="en-US" dirty="0">
                <a:latin typeface="Calibri" panose="020F0502020204030204" pitchFamily="34" charset="0"/>
                <a:cs typeface="Calibri" panose="020F0502020204030204" pitchFamily="34" charset="0"/>
              </a:rPr>
              <a:t>Minus non-productive time (nobody has 8 out of 8 productive hours)</a:t>
            </a:r>
          </a:p>
          <a:p>
            <a:r>
              <a:rPr lang="en-US" dirty="0">
                <a:latin typeface="Calibri" panose="020F0502020204030204" pitchFamily="34" charset="0"/>
                <a:cs typeface="Calibri" panose="020F0502020204030204" pitchFamily="34" charset="0"/>
              </a:rPr>
              <a:t>Will differ per person and per sprint</a:t>
            </a:r>
          </a:p>
          <a:p>
            <a:r>
              <a:rPr lang="en-US" dirty="0">
                <a:latin typeface="Calibri" panose="020F0502020204030204" pitchFamily="34" charset="0"/>
                <a:cs typeface="Calibri" panose="020F0502020204030204" pitchFamily="34" charset="0"/>
              </a:rPr>
              <a:t>Calculated during sprint planning</a:t>
            </a:r>
          </a:p>
        </p:txBody>
      </p:sp>
    </p:spTree>
    <p:extLst>
      <p:ext uri="{BB962C8B-B14F-4D97-AF65-F5344CB8AC3E}">
        <p14:creationId xmlns:p14="http://schemas.microsoft.com/office/powerpoint/2010/main" val="346524511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01" y="272774"/>
            <a:ext cx="11365992" cy="366254"/>
          </a:xfrm>
        </p:spPr>
        <p:txBody>
          <a:bodyPr/>
          <a:lstStyle/>
          <a:p>
            <a:r>
              <a:rPr lang="en-US" dirty="0"/>
              <a:t>Agile Manifesto – the Origin Story and the 4 Values</a:t>
            </a:r>
          </a:p>
        </p:txBody>
      </p:sp>
      <p:sp>
        <p:nvSpPr>
          <p:cNvPr id="6" name="Rounded Rectangle 5"/>
          <p:cNvSpPr/>
          <p:nvPr/>
        </p:nvSpPr>
        <p:spPr>
          <a:xfrm>
            <a:off x="1371600" y="2388438"/>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Individuals &amp; interaction</a:t>
            </a:r>
          </a:p>
        </p:txBody>
      </p:sp>
      <p:sp>
        <p:nvSpPr>
          <p:cNvPr id="7" name="Rounded Rectangle 6"/>
          <p:cNvSpPr/>
          <p:nvPr/>
        </p:nvSpPr>
        <p:spPr>
          <a:xfrm>
            <a:off x="1371600" y="3093076"/>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Working software</a:t>
            </a:r>
          </a:p>
        </p:txBody>
      </p:sp>
      <p:sp>
        <p:nvSpPr>
          <p:cNvPr id="8" name="Rounded Rectangle 7"/>
          <p:cNvSpPr/>
          <p:nvPr/>
        </p:nvSpPr>
        <p:spPr>
          <a:xfrm>
            <a:off x="1371600" y="3800455"/>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 collaboration</a:t>
            </a:r>
          </a:p>
        </p:txBody>
      </p:sp>
      <p:sp>
        <p:nvSpPr>
          <p:cNvPr id="9" name="Rounded Rectangle 8"/>
          <p:cNvSpPr/>
          <p:nvPr/>
        </p:nvSpPr>
        <p:spPr>
          <a:xfrm>
            <a:off x="1371600" y="4521790"/>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Responding to change</a:t>
            </a:r>
          </a:p>
        </p:txBody>
      </p:sp>
      <p:sp>
        <p:nvSpPr>
          <p:cNvPr id="10" name="Rounded Rectangle 9"/>
          <p:cNvSpPr/>
          <p:nvPr/>
        </p:nvSpPr>
        <p:spPr>
          <a:xfrm>
            <a:off x="7145867" y="2363074"/>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 &amp; tools</a:t>
            </a:r>
          </a:p>
        </p:txBody>
      </p:sp>
      <p:sp>
        <p:nvSpPr>
          <p:cNvPr id="11" name="Rounded Rectangle 10"/>
          <p:cNvSpPr/>
          <p:nvPr/>
        </p:nvSpPr>
        <p:spPr>
          <a:xfrm>
            <a:off x="7145866" y="3091368"/>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Comprehensive documentation</a:t>
            </a:r>
          </a:p>
        </p:txBody>
      </p:sp>
      <p:sp>
        <p:nvSpPr>
          <p:cNvPr id="12" name="Rounded Rectangle 11"/>
          <p:cNvSpPr/>
          <p:nvPr/>
        </p:nvSpPr>
        <p:spPr>
          <a:xfrm>
            <a:off x="7145865" y="3812703"/>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Contract negotiation</a:t>
            </a:r>
          </a:p>
        </p:txBody>
      </p:sp>
      <p:sp>
        <p:nvSpPr>
          <p:cNvPr id="14" name="Rounded Rectangle 13"/>
          <p:cNvSpPr/>
          <p:nvPr/>
        </p:nvSpPr>
        <p:spPr>
          <a:xfrm>
            <a:off x="7145864" y="4521790"/>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Following a plan</a:t>
            </a:r>
          </a:p>
        </p:txBody>
      </p:sp>
      <p:sp>
        <p:nvSpPr>
          <p:cNvPr id="13" name="Notched Right Arrow 12"/>
          <p:cNvSpPr/>
          <p:nvPr/>
        </p:nvSpPr>
        <p:spPr>
          <a:xfrm>
            <a:off x="5665165" y="2388438"/>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3" name="Notched Right Arrow 22"/>
          <p:cNvSpPr/>
          <p:nvPr/>
        </p:nvSpPr>
        <p:spPr>
          <a:xfrm>
            <a:off x="5665165" y="3098047"/>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4" name="Notched Right Arrow 23"/>
          <p:cNvSpPr/>
          <p:nvPr/>
        </p:nvSpPr>
        <p:spPr>
          <a:xfrm>
            <a:off x="5665165" y="37715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5" name="Notched Right Arrow 24"/>
          <p:cNvSpPr/>
          <p:nvPr/>
        </p:nvSpPr>
        <p:spPr>
          <a:xfrm>
            <a:off x="5665165" y="45046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15" name="TextBox 14"/>
          <p:cNvSpPr txBox="1"/>
          <p:nvPr/>
        </p:nvSpPr>
        <p:spPr>
          <a:xfrm>
            <a:off x="817311" y="5376411"/>
            <a:ext cx="10557377" cy="276999"/>
          </a:xfrm>
          <a:prstGeom prst="rect">
            <a:avLst/>
          </a:prstGeom>
          <a:noFill/>
        </p:spPr>
        <p:txBody>
          <a:bodyPr wrap="none" lIns="0" tIns="0" rIns="0" bIns="0" rtlCol="0" anchor="t">
            <a:spAutoFit/>
          </a:bodyPr>
          <a:lstStyle/>
          <a:p>
            <a:pPr>
              <a:lnSpc>
                <a:spcPct val="90000"/>
              </a:lnSpc>
              <a:spcBef>
                <a:spcPts val="600"/>
              </a:spcBef>
            </a:pPr>
            <a:r>
              <a:rPr lang="en-US" sz="2000" dirty="0"/>
              <a:t>That is, while there is </a:t>
            </a:r>
            <a:r>
              <a:rPr lang="en-US" sz="2000" b="1" dirty="0">
                <a:solidFill>
                  <a:schemeClr val="bg2"/>
                </a:solidFill>
              </a:rPr>
              <a:t>value in the items on the right</a:t>
            </a:r>
            <a:r>
              <a:rPr lang="en-US" sz="2000" dirty="0"/>
              <a:t>, we </a:t>
            </a:r>
            <a:r>
              <a:rPr lang="en-US" sz="2000" b="1" dirty="0">
                <a:solidFill>
                  <a:schemeClr val="accent2">
                    <a:lumMod val="75000"/>
                  </a:schemeClr>
                </a:solidFill>
              </a:rPr>
              <a:t>value the items on the left </a:t>
            </a:r>
            <a:r>
              <a:rPr lang="en-US" sz="2000" b="1" i="1" dirty="0">
                <a:solidFill>
                  <a:schemeClr val="accent2">
                    <a:lumMod val="75000"/>
                  </a:schemeClr>
                </a:solidFill>
              </a:rPr>
              <a:t>more</a:t>
            </a:r>
            <a:r>
              <a:rPr lang="en-US" sz="2000" dirty="0"/>
              <a:t>.”</a:t>
            </a:r>
          </a:p>
        </p:txBody>
      </p:sp>
      <p:sp>
        <p:nvSpPr>
          <p:cNvPr id="26" name="Rectangle 25"/>
          <p:cNvSpPr/>
          <p:nvPr/>
        </p:nvSpPr>
        <p:spPr>
          <a:xfrm>
            <a:off x="2562131" y="978600"/>
            <a:ext cx="6849533" cy="1323439"/>
          </a:xfrm>
          <a:prstGeom prst="rect">
            <a:avLst/>
          </a:prstGeom>
        </p:spPr>
        <p:txBody>
          <a:bodyPr wrap="square">
            <a:spAutoFit/>
          </a:bodyPr>
          <a:lstStyle/>
          <a:p>
            <a:pPr algn="ctr" fontAlgn="base"/>
            <a:r>
              <a:rPr lang="en-US" sz="2000" dirty="0">
                <a:solidFill>
                  <a:schemeClr val="bg2">
                    <a:lumMod val="50000"/>
                  </a:schemeClr>
                </a:solidFill>
                <a:latin typeface="Calibri" panose="020F0502020204030204" pitchFamily="34" charset="0"/>
                <a:cs typeface="Calibri" panose="020F0502020204030204" pitchFamily="34" charset="0"/>
              </a:rPr>
              <a:t>“We are uncovering better ways of developing software by doing it and helping others do it.</a:t>
            </a:r>
          </a:p>
          <a:p>
            <a:pPr algn="ctr" fontAlgn="base"/>
            <a:endParaRPr lang="en-US" sz="2000" dirty="0">
              <a:solidFill>
                <a:schemeClr val="bg2">
                  <a:lumMod val="50000"/>
                </a:schemeClr>
              </a:solidFill>
              <a:latin typeface="Calibri" panose="020F0502020204030204" pitchFamily="34" charset="0"/>
              <a:cs typeface="Calibri" panose="020F0502020204030204" pitchFamily="34" charset="0"/>
            </a:endParaRPr>
          </a:p>
          <a:p>
            <a:pPr algn="ctr" fontAlgn="base"/>
            <a:r>
              <a:rPr lang="en-US" sz="2000" dirty="0">
                <a:solidFill>
                  <a:schemeClr val="bg2">
                    <a:lumMod val="50000"/>
                  </a:schemeClr>
                </a:solidFill>
                <a:latin typeface="Calibri" panose="020F0502020204030204" pitchFamily="34" charset="0"/>
                <a:cs typeface="Calibri" panose="020F0502020204030204" pitchFamily="34" charset="0"/>
              </a:rPr>
              <a:t>Through this work we have come to value:</a:t>
            </a:r>
            <a:endParaRPr lang="en-US" sz="2000" b="0" i="0" dirty="0">
              <a:solidFill>
                <a:schemeClr val="bg2">
                  <a:lumMod val="5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66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29</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55704" y="5522539"/>
            <a:ext cx="1090176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1:  Individuals &amp; Interactions</a:t>
            </a:r>
          </a:p>
        </p:txBody>
      </p:sp>
      <p:pic>
        <p:nvPicPr>
          <p:cNvPr id="8" name="Picture 7">
            <a:extLst>
              <a:ext uri="{FF2B5EF4-FFF2-40B4-BE49-F238E27FC236}">
                <a16:creationId xmlns:a16="http://schemas.microsoft.com/office/drawing/2014/main" id="{0BD51F6D-1637-4319-BC5E-CADF11A47C8C}"/>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a:stretch/>
        </p:blipFill>
        <p:spPr>
          <a:xfrm>
            <a:off x="4177990" y="135465"/>
            <a:ext cx="8014010" cy="5192339"/>
          </a:xfrm>
          <a:prstGeom prst="rect">
            <a:avLst/>
          </a:prstGeom>
        </p:spPr>
      </p:pic>
    </p:spTree>
    <p:extLst>
      <p:ext uri="{BB962C8B-B14F-4D97-AF65-F5344CB8AC3E}">
        <p14:creationId xmlns:p14="http://schemas.microsoft.com/office/powerpoint/2010/main" val="225864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body" idx="1"/>
          </p:nvPr>
        </p:nvSpPr>
        <p:spPr>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SzPts val="4000"/>
              <a:buNone/>
            </a:pPr>
            <a:r>
              <a:rPr lang="en-US" dirty="0"/>
              <a:t>CloudSOC Gateway</a:t>
            </a:r>
            <a:endParaRPr dirty="0"/>
          </a:p>
        </p:txBody>
      </p:sp>
      <p:sp>
        <p:nvSpPr>
          <p:cNvPr id="102" name="Google Shape;102;p16"/>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000"/>
              <a:buNone/>
            </a:pPr>
            <a:r>
              <a:rPr lang="en-US"/>
              <a:t>Date</a:t>
            </a:r>
            <a:endParaRPr/>
          </a:p>
        </p:txBody>
      </p:sp>
      <p:sp>
        <p:nvSpPr>
          <p:cNvPr id="2" name="Subtitle 1"/>
          <p:cNvSpPr>
            <a:spLocks noGrp="1"/>
          </p:cNvSpPr>
          <p:nvPr>
            <p:ph type="subTitle" idx="3"/>
          </p:nvPr>
        </p:nvSpPr>
        <p:spPr/>
        <p:txBody>
          <a:bodyPr/>
          <a:lstStyle/>
          <a:p>
            <a:endParaRPr lang="en-US"/>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60" y="800100"/>
            <a:ext cx="4946495" cy="382588"/>
          </a:xfrm>
        </p:spPr>
        <p:txBody>
          <a:bodyPr/>
          <a:lstStyle/>
          <a:p>
            <a:r>
              <a:rPr lang="en-US" dirty="0"/>
              <a:t>Traditional Development</a:t>
            </a:r>
          </a:p>
        </p:txBody>
      </p:sp>
      <p:sp>
        <p:nvSpPr>
          <p:cNvPr id="3" name="Content Placeholder 2"/>
          <p:cNvSpPr>
            <a:spLocks noGrp="1"/>
          </p:cNvSpPr>
          <p:nvPr>
            <p:ph sz="quarter" idx="17"/>
          </p:nvPr>
        </p:nvSpPr>
        <p:spPr>
          <a:xfrm>
            <a:off x="309038" y="1566333"/>
            <a:ext cx="5519738" cy="4495800"/>
          </a:xfrm>
        </p:spPr>
        <p:txBody>
          <a:bodyPr>
            <a:normAutofit/>
          </a:bodyPr>
          <a:lstStyle/>
          <a:p>
            <a:pPr marL="458497" indent="-457200">
              <a:buFont typeface="+mj-lt"/>
              <a:buAutoNum type="arabicPeriod"/>
            </a:pPr>
            <a:r>
              <a:rPr lang="en-US" dirty="0"/>
              <a:t>Developer codes, unit tests, debugs, checks in the code, sends message to QA that they are done</a:t>
            </a:r>
          </a:p>
          <a:p>
            <a:pPr marL="458497" indent="-457200">
              <a:buFont typeface="+mj-lt"/>
              <a:buAutoNum type="arabicPeriod"/>
            </a:pPr>
            <a:r>
              <a:rPr lang="en-US" dirty="0"/>
              <a:t>Tester tests code, records problems in defect tracker, tracker sends message to developer</a:t>
            </a:r>
          </a:p>
          <a:p>
            <a:pPr marL="458497" indent="-457200">
              <a:buFont typeface="+mj-lt"/>
              <a:buAutoNum type="arabicPeriod"/>
            </a:pPr>
            <a:r>
              <a:rPr lang="en-US" dirty="0"/>
              <a:t>Developer stops what they are doing, resets to what they had previously “finished,” and fixes the defects</a:t>
            </a:r>
          </a:p>
          <a:p>
            <a:pPr marL="458497" indent="-457200">
              <a:buFont typeface="+mj-lt"/>
              <a:buAutoNum type="arabicPeriod"/>
            </a:pPr>
            <a:r>
              <a:rPr lang="en-US" dirty="0"/>
              <a:t>Rinse and Repeat</a:t>
            </a:r>
          </a:p>
        </p:txBody>
      </p:sp>
      <p:sp>
        <p:nvSpPr>
          <p:cNvPr id="4" name="Content Placeholder 3">
            <a:extLst>
              <a:ext uri="{FF2B5EF4-FFF2-40B4-BE49-F238E27FC236}">
                <a16:creationId xmlns:a16="http://schemas.microsoft.com/office/drawing/2014/main" id="{F8C27123-7FCD-4ED6-91D5-B83E3D88A911}"/>
              </a:ext>
            </a:extLst>
          </p:cNvPr>
          <p:cNvSpPr>
            <a:spLocks noGrp="1"/>
          </p:cNvSpPr>
          <p:nvPr>
            <p:ph sz="quarter" idx="18"/>
          </p:nvPr>
        </p:nvSpPr>
        <p:spPr>
          <a:xfrm>
            <a:off x="6582838" y="1562100"/>
            <a:ext cx="5486401" cy="2148280"/>
          </a:xfrm>
        </p:spPr>
        <p:txBody>
          <a:bodyPr/>
          <a:lstStyle/>
          <a:p>
            <a:pPr marL="0" indent="0">
              <a:buNone/>
            </a:pPr>
            <a:r>
              <a:rPr lang="en-US" dirty="0"/>
              <a:t>Development Engineer and Test Engineer sit together and work on the code simultaneously… coding, writing test cases, testing pieces of code, reviewing the code, etc.</a:t>
            </a:r>
          </a:p>
          <a:p>
            <a:pPr marL="0" indent="0">
              <a:buNone/>
            </a:pPr>
            <a:endParaRPr lang="en-US" dirty="0"/>
          </a:p>
        </p:txBody>
      </p:sp>
      <p:sp>
        <p:nvSpPr>
          <p:cNvPr id="5" name="Slide Number Placeholder 4"/>
          <p:cNvSpPr>
            <a:spLocks noGrp="1"/>
          </p:cNvSpPr>
          <p:nvPr>
            <p:ph type="sldNum" sz="quarter" idx="20"/>
          </p:nvPr>
        </p:nvSpPr>
        <p:spPr/>
        <p:txBody>
          <a:bodyPr/>
          <a:lstStyle/>
          <a:p>
            <a:fld id="{2D88F0F9-74A8-45E4-B405-052EDB68E8BD}" type="slidenum">
              <a:rPr lang="en-US" smtClean="0"/>
              <a:t>30</a:t>
            </a:fld>
            <a:endParaRPr lang="en-US"/>
          </a:p>
        </p:txBody>
      </p:sp>
      <p:sp>
        <p:nvSpPr>
          <p:cNvPr id="6" name="Title 1">
            <a:extLst>
              <a:ext uri="{FF2B5EF4-FFF2-40B4-BE49-F238E27FC236}">
                <a16:creationId xmlns:a16="http://schemas.microsoft.com/office/drawing/2014/main" id="{F71A2A98-86E7-4C56-85C4-4392631E6F43}"/>
              </a:ext>
            </a:extLst>
          </p:cNvPr>
          <p:cNvSpPr txBox="1">
            <a:spLocks/>
          </p:cNvSpPr>
          <p:nvPr/>
        </p:nvSpPr>
        <p:spPr bwMode="auto">
          <a:xfrm>
            <a:off x="6582838" y="800100"/>
            <a:ext cx="4946495"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Agile Development</a:t>
            </a:r>
          </a:p>
        </p:txBody>
      </p:sp>
    </p:spTree>
    <p:extLst>
      <p:ext uri="{BB962C8B-B14F-4D97-AF65-F5344CB8AC3E}">
        <p14:creationId xmlns:p14="http://schemas.microsoft.com/office/powerpoint/2010/main" val="5247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78B9BC-55A4-49B9-A372-75D82D33B429}"/>
              </a:ext>
            </a:extLst>
          </p:cNvPr>
          <p:cNvSpPr>
            <a:spLocks noGrp="1"/>
          </p:cNvSpPr>
          <p:nvPr>
            <p:ph type="title"/>
          </p:nvPr>
        </p:nvSpPr>
        <p:spPr/>
        <p:txBody>
          <a:bodyPr/>
          <a:lstStyle/>
          <a:p>
            <a:r>
              <a:rPr lang="en-US" dirty="0"/>
              <a:t>Shared Responsibility – Not “That’s not my job”</a:t>
            </a:r>
          </a:p>
        </p:txBody>
      </p:sp>
      <p:pic>
        <p:nvPicPr>
          <p:cNvPr id="2050" name="Picture 2" descr="Image result for that's not my job">
            <a:extLst>
              <a:ext uri="{FF2B5EF4-FFF2-40B4-BE49-F238E27FC236}">
                <a16:creationId xmlns:a16="http://schemas.microsoft.com/office/drawing/2014/main" id="{0489EB8A-5CD1-46BF-ACA2-C0DB3E8B38A8}"/>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545481" y="1954830"/>
            <a:ext cx="6265519" cy="416657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9FF21C6-E4D7-4274-B89A-9D3E9D739C98}"/>
              </a:ext>
            </a:extLst>
          </p:cNvPr>
          <p:cNvSpPr>
            <a:spLocks noGrp="1"/>
          </p:cNvSpPr>
          <p:nvPr>
            <p:ph type="sldNum" sz="quarter" idx="14"/>
          </p:nvPr>
        </p:nvSpPr>
        <p:spPr/>
        <p:txBody>
          <a:bodyPr/>
          <a:lstStyle/>
          <a:p>
            <a:pPr>
              <a:defRPr/>
            </a:pPr>
            <a:fld id="{EE4D401B-AD61-C04A-8272-F27BEDD7B8DB}" type="slidenum">
              <a:rPr lang="en-US" smtClean="0"/>
              <a:pPr>
                <a:defRPr/>
              </a:pPr>
              <a:t>31</a:t>
            </a:fld>
            <a:endParaRPr lang="en-US" dirty="0"/>
          </a:p>
        </p:txBody>
      </p:sp>
      <p:sp>
        <p:nvSpPr>
          <p:cNvPr id="9" name="Content Placeholder 2">
            <a:extLst>
              <a:ext uri="{FF2B5EF4-FFF2-40B4-BE49-F238E27FC236}">
                <a16:creationId xmlns:a16="http://schemas.microsoft.com/office/drawing/2014/main" id="{1280A239-52C2-4EB2-ABD2-5E3C2EE9CCD6}"/>
              </a:ext>
            </a:extLst>
          </p:cNvPr>
          <p:cNvSpPr txBox="1">
            <a:spLocks/>
          </p:cNvSpPr>
          <p:nvPr/>
        </p:nvSpPr>
        <p:spPr>
          <a:xfrm>
            <a:off x="296437" y="1052861"/>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dirty="0"/>
              <a:t>Waterfall:</a:t>
            </a:r>
          </a:p>
          <a:p>
            <a:r>
              <a:rPr lang="en-US" dirty="0"/>
              <a:t>Team members have specialized roles</a:t>
            </a:r>
          </a:p>
          <a:p>
            <a:r>
              <a:rPr lang="en-US" dirty="0"/>
              <a:t>Dev engineer, QA engineer</a:t>
            </a:r>
          </a:p>
          <a:p>
            <a:r>
              <a:rPr lang="en-US" dirty="0"/>
              <a:t>Each team member is responsible </a:t>
            </a:r>
            <a:br>
              <a:rPr lang="en-US" dirty="0"/>
            </a:br>
            <a:r>
              <a:rPr lang="en-US" dirty="0"/>
              <a:t>for just one aspect of the project</a:t>
            </a:r>
          </a:p>
          <a:p>
            <a:pPr marL="0" indent="0">
              <a:buNone/>
            </a:pPr>
            <a:endParaRPr lang="en-US" dirty="0"/>
          </a:p>
          <a:p>
            <a:pPr marL="0" indent="0">
              <a:buNone/>
            </a:pPr>
            <a:r>
              <a:rPr lang="en-US" dirty="0"/>
              <a:t>Agile:</a:t>
            </a:r>
          </a:p>
          <a:p>
            <a:pPr marL="0" indent="0">
              <a:buNone/>
            </a:pPr>
            <a:r>
              <a:rPr lang="en-US" dirty="0"/>
              <a:t>All team members share the </a:t>
            </a:r>
            <a:br>
              <a:rPr lang="en-US" dirty="0"/>
            </a:br>
            <a:r>
              <a:rPr lang="en-US" dirty="0"/>
              <a:t>responsibility for all aspects of the </a:t>
            </a:r>
            <a:br>
              <a:rPr lang="en-US" dirty="0"/>
            </a:br>
            <a:r>
              <a:rPr lang="en-US" dirty="0"/>
              <a:t>project</a:t>
            </a:r>
          </a:p>
          <a:p>
            <a:r>
              <a:rPr lang="en-US" dirty="0"/>
              <a:t>Every member develops and runs </a:t>
            </a:r>
            <a:br>
              <a:rPr lang="en-US" dirty="0"/>
            </a:br>
            <a:r>
              <a:rPr lang="en-US" dirty="0"/>
              <a:t>tests</a:t>
            </a:r>
          </a:p>
          <a:p>
            <a:r>
              <a:rPr lang="en-US" dirty="0"/>
              <a:t>T-shaped skills</a:t>
            </a:r>
          </a:p>
        </p:txBody>
      </p:sp>
    </p:spTree>
    <p:extLst>
      <p:ext uri="{BB962C8B-B14F-4D97-AF65-F5344CB8AC3E}">
        <p14:creationId xmlns:p14="http://schemas.microsoft.com/office/powerpoint/2010/main" val="3760165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67" y="931333"/>
            <a:ext cx="7695553" cy="4254334"/>
          </a:xfrm>
          <a:prstGeom prst="rect">
            <a:avLst/>
          </a:prstGeom>
        </p:spPr>
      </p:pic>
      <p:sp>
        <p:nvSpPr>
          <p:cNvPr id="4" name="TextBox 3"/>
          <p:cNvSpPr txBox="1"/>
          <p:nvPr/>
        </p:nvSpPr>
        <p:spPr>
          <a:xfrm>
            <a:off x="2592826" y="1250864"/>
            <a:ext cx="3325374"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TRADITIONAL TEAMS</a:t>
            </a:r>
          </a:p>
        </p:txBody>
      </p:sp>
      <p:sp>
        <p:nvSpPr>
          <p:cNvPr id="6" name="Rectangle 5"/>
          <p:cNvSpPr/>
          <p:nvPr/>
        </p:nvSpPr>
        <p:spPr>
          <a:xfrm>
            <a:off x="6874933" y="1049867"/>
            <a:ext cx="1016000" cy="541866"/>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82933" y="1240195"/>
            <a:ext cx="3205462"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SCRUM TEAMS</a:t>
            </a:r>
          </a:p>
        </p:txBody>
      </p:sp>
    </p:spTree>
    <p:extLst>
      <p:ext uri="{BB962C8B-B14F-4D97-AF65-F5344CB8AC3E}">
        <p14:creationId xmlns:p14="http://schemas.microsoft.com/office/powerpoint/2010/main" val="102688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Artifacts</a:t>
            </a:r>
          </a:p>
        </p:txBody>
      </p:sp>
    </p:spTree>
    <p:extLst>
      <p:ext uri="{BB962C8B-B14F-4D97-AF65-F5344CB8AC3E}">
        <p14:creationId xmlns:p14="http://schemas.microsoft.com/office/powerpoint/2010/main" val="281828459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Backlog</a:t>
            </a:r>
          </a:p>
        </p:txBody>
      </p:sp>
      <p:sp>
        <p:nvSpPr>
          <p:cNvPr id="7" name="TextBox 6">
            <a:extLst>
              <a:ext uri="{FF2B5EF4-FFF2-40B4-BE49-F238E27FC236}">
                <a16:creationId xmlns:a16="http://schemas.microsoft.com/office/drawing/2014/main" id="{6A95C7F4-C9E9-B847-9FF0-9A12E2B51541}"/>
              </a:ext>
            </a:extLst>
          </p:cNvPr>
          <p:cNvSpPr txBox="1"/>
          <p:nvPr/>
        </p:nvSpPr>
        <p:spPr>
          <a:xfrm>
            <a:off x="550901" y="1681956"/>
            <a:ext cx="2178637" cy="523220"/>
          </a:xfrm>
          <a:prstGeom prst="rect">
            <a:avLst/>
          </a:prstGeom>
          <a:noFill/>
        </p:spPr>
        <p:txBody>
          <a:bodyPr wrap="square" rtlCol="0" anchor="ctr" anchorCtr="0">
            <a:spAutoFit/>
          </a:bodyPr>
          <a:lstStyle/>
          <a:p>
            <a:pPr algn="ctr"/>
            <a:r>
              <a:rPr lang="en-US" sz="1400" b="1" dirty="0">
                <a:solidFill>
                  <a:schemeClr val="accent2"/>
                </a:solidFill>
                <a:latin typeface="Calibri" panose="020F0502020204030204" pitchFamily="34" charset="0"/>
                <a:ea typeface="League Spartan" charset="0"/>
                <a:cs typeface="Calibri" panose="020F0502020204030204" pitchFamily="34" charset="0"/>
              </a:rPr>
              <a:t>ROADMAP REQUIREMENTS</a:t>
            </a:r>
          </a:p>
        </p:txBody>
      </p:sp>
      <p:sp>
        <p:nvSpPr>
          <p:cNvPr id="12" name="Rectangle 11"/>
          <p:cNvSpPr/>
          <p:nvPr/>
        </p:nvSpPr>
        <p:spPr>
          <a:xfrm>
            <a:off x="6399222" y="133794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4472" y="133794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09722" y="133794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64972" y="133794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99222" y="162260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4472" y="16226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0972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6497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00196" y="191575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01989" y="191534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0195" y="221951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92040" y="252397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07143" y="252397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92040" y="488908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5468516" y="2688285"/>
            <a:ext cx="981359" cy="338554"/>
          </a:xfrm>
          <a:prstGeom prst="rect">
            <a:avLst/>
          </a:prstGeom>
          <a:noFill/>
        </p:spPr>
        <p:txBody>
          <a:bodyPr wrap="none" rtlCol="0" anchor="b" anchorCtr="0">
            <a:spAutoFit/>
          </a:bodyPr>
          <a:lstStyle/>
          <a:p>
            <a:pPr algn="ctr"/>
            <a:r>
              <a:rPr lang="en-US" sz="1600" b="1" dirty="0">
                <a:solidFill>
                  <a:schemeClr val="tx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6234267" y="5880185"/>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35" name="Bent Arrow 34"/>
          <p:cNvSpPr/>
          <p:nvPr/>
        </p:nvSpPr>
        <p:spPr>
          <a:xfrm rot="10800000" flipH="1">
            <a:off x="3174844" y="4999813"/>
            <a:ext cx="2581522" cy="756523"/>
          </a:xfrm>
          <a:prstGeom prst="bentArrow">
            <a:avLst>
              <a:gd name="adj1" fmla="val 25000"/>
              <a:gd name="adj2" fmla="val 33058"/>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6A95C7F4-C9E9-B847-9FF0-9A12E2B51541}"/>
              </a:ext>
            </a:extLst>
          </p:cNvPr>
          <p:cNvSpPr txBox="1"/>
          <p:nvPr/>
        </p:nvSpPr>
        <p:spPr>
          <a:xfrm>
            <a:off x="538518" y="2661790"/>
            <a:ext cx="2178637" cy="307777"/>
          </a:xfrm>
          <a:prstGeom prst="rect">
            <a:avLst/>
          </a:prstGeom>
          <a:noFill/>
        </p:spPr>
        <p:txBody>
          <a:bodyPr wrap="square" rtlCol="0" anchor="ctr" anchorCtr="0">
            <a:spAutoFit/>
          </a:bodyPr>
          <a:lstStyle/>
          <a:p>
            <a:pPr algn="ctr"/>
            <a:r>
              <a:rPr lang="en-US" sz="1400" b="1" dirty="0">
                <a:solidFill>
                  <a:schemeClr val="accent1"/>
                </a:solidFill>
                <a:latin typeface="Calibri" panose="020F0502020204030204" pitchFamily="34" charset="0"/>
                <a:ea typeface="League Spartan" charset="0"/>
                <a:cs typeface="Calibri" panose="020F0502020204030204" pitchFamily="34" charset="0"/>
              </a:rPr>
              <a:t>TECHNICAL DEBT</a:t>
            </a:r>
          </a:p>
        </p:txBody>
      </p:sp>
      <p:sp>
        <p:nvSpPr>
          <p:cNvPr id="46" name="Rectangle 45"/>
          <p:cNvSpPr/>
          <p:nvPr/>
        </p:nvSpPr>
        <p:spPr>
          <a:xfrm>
            <a:off x="2717155" y="2631589"/>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17155" y="224902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48" name="Rectangle 47"/>
          <p:cNvSpPr/>
          <p:nvPr/>
        </p:nvSpPr>
        <p:spPr>
          <a:xfrm>
            <a:off x="2729538" y="1866453"/>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38187" y="149359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0" name="TextBox 49">
            <a:extLst>
              <a:ext uri="{FF2B5EF4-FFF2-40B4-BE49-F238E27FC236}">
                <a16:creationId xmlns:a16="http://schemas.microsoft.com/office/drawing/2014/main" id="{6A95C7F4-C9E9-B847-9FF0-9A12E2B51541}"/>
              </a:ext>
            </a:extLst>
          </p:cNvPr>
          <p:cNvSpPr txBox="1"/>
          <p:nvPr/>
        </p:nvSpPr>
        <p:spPr>
          <a:xfrm>
            <a:off x="550901" y="2274470"/>
            <a:ext cx="2178637" cy="307777"/>
          </a:xfrm>
          <a:prstGeom prst="rect">
            <a:avLst/>
          </a:prstGeom>
          <a:noFill/>
        </p:spPr>
        <p:txBody>
          <a:bodyPr wrap="square" rtlCol="0" anchor="ctr" anchorCtr="0">
            <a:spAutoFit/>
          </a:bodyPr>
          <a:lstStyle/>
          <a:p>
            <a:pPr algn="ctr"/>
            <a:r>
              <a:rPr lang="en-US" sz="1400" b="1" dirty="0">
                <a:solidFill>
                  <a:schemeClr val="accent4"/>
                </a:solidFill>
                <a:latin typeface="Calibri" panose="020F0502020204030204" pitchFamily="34" charset="0"/>
                <a:ea typeface="League Spartan" charset="0"/>
                <a:cs typeface="Calibri" panose="020F0502020204030204" pitchFamily="34" charset="0"/>
              </a:rPr>
              <a:t>RESEARCH &amp; POCS</a:t>
            </a:r>
          </a:p>
        </p:txBody>
      </p:sp>
      <p:sp>
        <p:nvSpPr>
          <p:cNvPr id="55" name="Rectangle 54"/>
          <p:cNvSpPr/>
          <p:nvPr/>
        </p:nvSpPr>
        <p:spPr>
          <a:xfrm>
            <a:off x="2717155" y="3014157"/>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6" name="Rectangle 55"/>
          <p:cNvSpPr/>
          <p:nvPr/>
        </p:nvSpPr>
        <p:spPr>
          <a:xfrm>
            <a:off x="2704772" y="4161861"/>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04772" y="3779293"/>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8" name="Rectangle 57"/>
          <p:cNvSpPr/>
          <p:nvPr/>
        </p:nvSpPr>
        <p:spPr>
          <a:xfrm>
            <a:off x="2717155" y="3396725"/>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04772" y="4544430"/>
            <a:ext cx="1019720" cy="338723"/>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A95C7F4-C9E9-B847-9FF0-9A12E2B51541}"/>
              </a:ext>
            </a:extLst>
          </p:cNvPr>
          <p:cNvSpPr txBox="1"/>
          <p:nvPr/>
        </p:nvSpPr>
        <p:spPr>
          <a:xfrm>
            <a:off x="526135" y="3008660"/>
            <a:ext cx="2178637" cy="307777"/>
          </a:xfrm>
          <a:prstGeom prst="rect">
            <a:avLst/>
          </a:prstGeom>
          <a:noFill/>
        </p:spPr>
        <p:txBody>
          <a:bodyPr wrap="square" rtlCol="0" anchor="ctr" anchorCtr="0">
            <a:spAutoFit/>
          </a:bodyPr>
          <a:lstStyle/>
          <a:p>
            <a:pPr algn="ctr"/>
            <a:r>
              <a:rPr lang="en-US" sz="1400" b="1" dirty="0">
                <a:solidFill>
                  <a:schemeClr val="accent3">
                    <a:lumMod val="75000"/>
                  </a:schemeClr>
                </a:solidFill>
                <a:latin typeface="Calibri" panose="020F0502020204030204" pitchFamily="34" charset="0"/>
                <a:ea typeface="League Spartan" charset="0"/>
                <a:cs typeface="Calibri" panose="020F0502020204030204" pitchFamily="34" charset="0"/>
              </a:rPr>
              <a:t>ETC…</a:t>
            </a:r>
          </a:p>
        </p:txBody>
      </p:sp>
      <p:sp>
        <p:nvSpPr>
          <p:cNvPr id="61" name="Rectangle 60"/>
          <p:cNvSpPr/>
          <p:nvPr/>
        </p:nvSpPr>
        <p:spPr>
          <a:xfrm>
            <a:off x="6413086" y="75050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868336" y="75049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323586" y="75049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778836" y="75049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404377" y="104386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859627" y="104386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14877" y="104386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770127" y="104386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392040" y="429465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392040" y="370023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92040" y="310580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8004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Box 172">
            <a:extLst>
              <a:ext uri="{FF2B5EF4-FFF2-40B4-BE49-F238E27FC236}">
                <a16:creationId xmlns:a16="http://schemas.microsoft.com/office/drawing/2014/main" id="{6A95C7F4-C9E9-B847-9FF0-9A12E2B51541}"/>
              </a:ext>
            </a:extLst>
          </p:cNvPr>
          <p:cNvSpPr txBox="1"/>
          <p:nvPr/>
        </p:nvSpPr>
        <p:spPr>
          <a:xfrm>
            <a:off x="9867910" y="1308530"/>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1</a:t>
            </a:r>
          </a:p>
        </p:txBody>
      </p:sp>
      <p:sp>
        <p:nvSpPr>
          <p:cNvPr id="174" name="TextBox 173">
            <a:extLst>
              <a:ext uri="{FF2B5EF4-FFF2-40B4-BE49-F238E27FC236}">
                <a16:creationId xmlns:a16="http://schemas.microsoft.com/office/drawing/2014/main" id="{6A95C7F4-C9E9-B847-9FF0-9A12E2B51541}"/>
              </a:ext>
            </a:extLst>
          </p:cNvPr>
          <p:cNvSpPr txBox="1"/>
          <p:nvPr/>
        </p:nvSpPr>
        <p:spPr>
          <a:xfrm>
            <a:off x="9888564" y="17805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2</a:t>
            </a:r>
          </a:p>
        </p:txBody>
      </p:sp>
      <p:sp>
        <p:nvSpPr>
          <p:cNvPr id="201" name="TextBox 200">
            <a:extLst>
              <a:ext uri="{FF2B5EF4-FFF2-40B4-BE49-F238E27FC236}">
                <a16:creationId xmlns:a16="http://schemas.microsoft.com/office/drawing/2014/main" id="{6A95C7F4-C9E9-B847-9FF0-9A12E2B51541}"/>
              </a:ext>
            </a:extLst>
          </p:cNvPr>
          <p:cNvSpPr txBox="1"/>
          <p:nvPr/>
        </p:nvSpPr>
        <p:spPr>
          <a:xfrm>
            <a:off x="9898209" y="3356536"/>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2</a:t>
            </a:r>
          </a:p>
        </p:txBody>
      </p:sp>
      <p:sp>
        <p:nvSpPr>
          <p:cNvPr id="200" name="TextBox 199">
            <a:extLst>
              <a:ext uri="{FF2B5EF4-FFF2-40B4-BE49-F238E27FC236}">
                <a16:creationId xmlns:a16="http://schemas.microsoft.com/office/drawing/2014/main" id="{6A95C7F4-C9E9-B847-9FF0-9A12E2B51541}"/>
              </a:ext>
            </a:extLst>
          </p:cNvPr>
          <p:cNvSpPr txBox="1"/>
          <p:nvPr/>
        </p:nvSpPr>
        <p:spPr>
          <a:xfrm>
            <a:off x="9910280" y="2884547"/>
            <a:ext cx="2145912"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1</a:t>
            </a:r>
          </a:p>
        </p:txBody>
      </p:sp>
      <p:sp>
        <p:nvSpPr>
          <p:cNvPr id="3" name="Title 2"/>
          <p:cNvSpPr>
            <a:spLocks noGrp="1"/>
          </p:cNvSpPr>
          <p:nvPr>
            <p:ph type="title"/>
          </p:nvPr>
        </p:nvSpPr>
        <p:spPr>
          <a:xfrm>
            <a:off x="370965" y="383809"/>
            <a:ext cx="6336139" cy="366254"/>
          </a:xfrm>
        </p:spPr>
        <p:txBody>
          <a:bodyPr/>
          <a:lstStyle/>
          <a:p>
            <a:r>
              <a:rPr lang="en-US" dirty="0"/>
              <a:t>Sprint Backlog &amp; Sprint Plans</a:t>
            </a:r>
          </a:p>
        </p:txBody>
      </p:sp>
      <p:sp>
        <p:nvSpPr>
          <p:cNvPr id="12" name="Rectangle 11"/>
          <p:cNvSpPr/>
          <p:nvPr/>
        </p:nvSpPr>
        <p:spPr>
          <a:xfrm>
            <a:off x="1348250" y="163404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03500" y="163403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8750" y="163403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14000" y="163403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48250" y="191869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03500" y="1918695"/>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875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1400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49224" y="2211849"/>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51017" y="2211433"/>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49223" y="2515606"/>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41068" y="2820070"/>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56171" y="2820070"/>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41068" y="5185176"/>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417544" y="2984377"/>
            <a:ext cx="981359" cy="338554"/>
          </a:xfrm>
          <a:prstGeom prst="rect">
            <a:avLst/>
          </a:prstGeom>
          <a:noFill/>
        </p:spPr>
        <p:txBody>
          <a:bodyPr wrap="none" rtlCol="0" anchor="b" anchorCtr="0">
            <a:spAutoFit/>
          </a:bodyPr>
          <a:lstStyle/>
          <a:p>
            <a:pPr algn="ctr"/>
            <a:r>
              <a:rPr lang="en-US" sz="1600" b="1" dirty="0">
                <a:solidFill>
                  <a:schemeClr val="bg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1183295" y="617627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1544999" y="104659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00249" y="104659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455499" y="104659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910749" y="104659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353405" y="13399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08655" y="133995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63905" y="1339956"/>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19155" y="13399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341068" y="4590751"/>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341068" y="3996325"/>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341068" y="3401899"/>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23414" y="178052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8664" y="178051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489164" y="178051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30521" y="2084521"/>
            <a:ext cx="428773" cy="257005"/>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041021" y="2084521"/>
            <a:ext cx="88402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14211" y="14928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Up Arrow 3"/>
          <p:cNvSpPr/>
          <p:nvPr/>
        </p:nvSpPr>
        <p:spPr>
          <a:xfrm rot="5400000">
            <a:off x="4085832" y="1280386"/>
            <a:ext cx="938819" cy="871477"/>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Bent-Up Arrow 93"/>
          <p:cNvSpPr/>
          <p:nvPr/>
        </p:nvSpPr>
        <p:spPr>
          <a:xfrm rot="5400000">
            <a:off x="3696854" y="2365900"/>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Bent-Up Arrow 94"/>
          <p:cNvSpPr/>
          <p:nvPr/>
        </p:nvSpPr>
        <p:spPr>
          <a:xfrm rot="5400000">
            <a:off x="3694859" y="3819663"/>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A95C7F4-C9E9-B847-9FF0-9A12E2B51541}"/>
              </a:ext>
            </a:extLst>
          </p:cNvPr>
          <p:cNvSpPr txBox="1"/>
          <p:nvPr/>
        </p:nvSpPr>
        <p:spPr>
          <a:xfrm>
            <a:off x="4969895" y="103563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1</a:t>
            </a:r>
          </a:p>
        </p:txBody>
      </p:sp>
      <p:sp>
        <p:nvSpPr>
          <p:cNvPr id="97" name="TextBox 96">
            <a:extLst>
              <a:ext uri="{FF2B5EF4-FFF2-40B4-BE49-F238E27FC236}">
                <a16:creationId xmlns:a16="http://schemas.microsoft.com/office/drawing/2014/main" id="{6A95C7F4-C9E9-B847-9FF0-9A12E2B51541}"/>
              </a:ext>
            </a:extLst>
          </p:cNvPr>
          <p:cNvSpPr txBox="1"/>
          <p:nvPr/>
        </p:nvSpPr>
        <p:spPr>
          <a:xfrm>
            <a:off x="4988985" y="27079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2</a:t>
            </a:r>
          </a:p>
        </p:txBody>
      </p:sp>
      <p:sp>
        <p:nvSpPr>
          <p:cNvPr id="98" name="TextBox 97">
            <a:extLst>
              <a:ext uri="{FF2B5EF4-FFF2-40B4-BE49-F238E27FC236}">
                <a16:creationId xmlns:a16="http://schemas.microsoft.com/office/drawing/2014/main" id="{6A95C7F4-C9E9-B847-9FF0-9A12E2B51541}"/>
              </a:ext>
            </a:extLst>
          </p:cNvPr>
          <p:cNvSpPr txBox="1"/>
          <p:nvPr/>
        </p:nvSpPr>
        <p:spPr>
          <a:xfrm>
            <a:off x="4925225" y="473430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
        <p:nvSpPr>
          <p:cNvPr id="5" name="Bent-Up Arrow 4"/>
          <p:cNvSpPr/>
          <p:nvPr/>
        </p:nvSpPr>
        <p:spPr>
          <a:xfrm rot="10800000" flipH="1">
            <a:off x="3389509" y="1062452"/>
            <a:ext cx="850392" cy="731520"/>
          </a:xfrm>
          <a:prstGeom prst="bentUpArrow">
            <a:avLst>
              <a:gd name="adj1" fmla="val 25000"/>
              <a:gd name="adj2" fmla="val 0"/>
              <a:gd name="adj3" fmla="val 25000"/>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493731"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259548" y="14928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6039069"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794651"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574172"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5355615"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135136"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266656" y="1784976"/>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046177" y="1781832"/>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78663" y="2079720"/>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163255" y="339799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6185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5290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170362" y="3701992"/>
            <a:ext cx="42877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754052" y="3110271"/>
            <a:ext cx="20006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533572" y="3110271"/>
            <a:ext cx="21083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299389"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078910"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834492"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5614013"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5395456" y="311027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174977" y="311027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6306497" y="3402447"/>
            <a:ext cx="210245"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086018" y="339930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618504"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086018"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536112" y="369541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6200000">
            <a:off x="7484160" y="1466434"/>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own Arrow 139"/>
          <p:cNvSpPr/>
          <p:nvPr/>
        </p:nvSpPr>
        <p:spPr>
          <a:xfrm rot="16200000">
            <a:off x="7484160" y="3092209"/>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985546" y="1284883"/>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765066"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8" name="Rectangle 147"/>
          <p:cNvSpPr/>
          <p:nvPr/>
        </p:nvSpPr>
        <p:spPr>
          <a:xfrm>
            <a:off x="9530883" y="1284883"/>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310404"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083404"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862925"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8644368"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8423889"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9774711" y="1765664"/>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9" name="Rectangle 158"/>
          <p:cNvSpPr/>
          <p:nvPr/>
        </p:nvSpPr>
        <p:spPr>
          <a:xfrm>
            <a:off x="9540528" y="1765664"/>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9320049" y="1765664"/>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093049" y="1765664"/>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8872570" y="1765664"/>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8654013" y="1765664"/>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433534" y="1765664"/>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0003627" y="2282133"/>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783147" y="228213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9548964" y="2282133"/>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9328485" y="228213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9101485" y="228213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8881006"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8662449" y="2282133"/>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8441970"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6A95C7F4-C9E9-B847-9FF0-9A12E2B51541}"/>
              </a:ext>
            </a:extLst>
          </p:cNvPr>
          <p:cNvSpPr txBox="1"/>
          <p:nvPr/>
        </p:nvSpPr>
        <p:spPr>
          <a:xfrm>
            <a:off x="9888564" y="22664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3</a:t>
            </a:r>
          </a:p>
        </p:txBody>
      </p:sp>
      <p:sp>
        <p:nvSpPr>
          <p:cNvPr id="176" name="Rectangle 175"/>
          <p:cNvSpPr/>
          <p:nvPr/>
        </p:nvSpPr>
        <p:spPr>
          <a:xfrm>
            <a:off x="9995191" y="28609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774711" y="28609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9540528" y="28609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9320049" y="2860900"/>
            <a:ext cx="210834" cy="27635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9093049" y="28609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8872570" y="28609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8654013" y="2860900"/>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33534" y="2860900"/>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9550173" y="334168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329694"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102694" y="3341681"/>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8882215" y="3341681"/>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8663658" y="3341681"/>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8443179"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345485" y="3858149"/>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9125005" y="3858149"/>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8890651"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8672094" y="3858150"/>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8451615"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6A95C7F4-C9E9-B847-9FF0-9A12E2B51541}"/>
              </a:ext>
            </a:extLst>
          </p:cNvPr>
          <p:cNvSpPr txBox="1"/>
          <p:nvPr/>
        </p:nvSpPr>
        <p:spPr>
          <a:xfrm>
            <a:off x="9898209" y="385814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3</a:t>
            </a:r>
          </a:p>
        </p:txBody>
      </p:sp>
      <p:sp>
        <p:nvSpPr>
          <p:cNvPr id="204" name="TextBox 203">
            <a:extLst>
              <a:ext uri="{FF2B5EF4-FFF2-40B4-BE49-F238E27FC236}">
                <a16:creationId xmlns:a16="http://schemas.microsoft.com/office/drawing/2014/main" id="{6A95C7F4-C9E9-B847-9FF0-9A12E2B51541}"/>
              </a:ext>
            </a:extLst>
          </p:cNvPr>
          <p:cNvSpPr txBox="1"/>
          <p:nvPr/>
        </p:nvSpPr>
        <p:spPr>
          <a:xfrm>
            <a:off x="8564767" y="1000753"/>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PLAN</a:t>
            </a:r>
          </a:p>
        </p:txBody>
      </p:sp>
      <p:sp>
        <p:nvSpPr>
          <p:cNvPr id="205" name="TextBox 204">
            <a:extLst>
              <a:ext uri="{FF2B5EF4-FFF2-40B4-BE49-F238E27FC236}">
                <a16:creationId xmlns:a16="http://schemas.microsoft.com/office/drawing/2014/main" id="{6A95C7F4-C9E9-B847-9FF0-9A12E2B51541}"/>
              </a:ext>
            </a:extLst>
          </p:cNvPr>
          <p:cNvSpPr txBox="1"/>
          <p:nvPr/>
        </p:nvSpPr>
        <p:spPr>
          <a:xfrm>
            <a:off x="8028990" y="471541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Tree>
    <p:extLst>
      <p:ext uri="{BB962C8B-B14F-4D97-AF65-F5344CB8AC3E}">
        <p14:creationId xmlns:p14="http://schemas.microsoft.com/office/powerpoint/2010/main" val="280347759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Ceremonies</a:t>
            </a:r>
          </a:p>
        </p:txBody>
      </p:sp>
    </p:spTree>
    <p:extLst>
      <p:ext uri="{BB962C8B-B14F-4D97-AF65-F5344CB8AC3E}">
        <p14:creationId xmlns:p14="http://schemas.microsoft.com/office/powerpoint/2010/main" val="367621949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8AA68B5-5745-B94E-B9F7-7A12321ED246}"/>
              </a:ext>
            </a:extLst>
          </p:cNvPr>
          <p:cNvSpPr txBox="1"/>
          <p:nvPr/>
        </p:nvSpPr>
        <p:spPr>
          <a:xfrm>
            <a:off x="4862176" y="2753850"/>
            <a:ext cx="2467675" cy="1384995"/>
          </a:xfrm>
          <a:prstGeom prst="rect">
            <a:avLst/>
          </a:prstGeom>
          <a:noFill/>
        </p:spPr>
        <p:txBody>
          <a:bodyPr wrap="square" rtlCol="0" anchor="ctr">
            <a:spAutoFit/>
          </a:bodyPr>
          <a:lstStyle/>
          <a:p>
            <a:pPr algn="ctr"/>
            <a:r>
              <a:rPr lang="en-US" sz="3000" b="1" dirty="0">
                <a:solidFill>
                  <a:schemeClr val="tx2"/>
                </a:solidFill>
                <a:latin typeface="Calibri" panose="020F0502020204030204" pitchFamily="34" charset="0"/>
                <a:cs typeface="Calibri" panose="020F0502020204030204" pitchFamily="34" charset="0"/>
              </a:rPr>
              <a:t>SCRUM  STRUCTURE</a:t>
            </a:r>
          </a:p>
          <a:p>
            <a:pPr algn="ctr"/>
            <a:r>
              <a:rPr lang="en-US" sz="2400" b="1" dirty="0">
                <a:solidFill>
                  <a:schemeClr val="tx2"/>
                </a:solidFill>
                <a:latin typeface="Calibri" panose="020F0502020204030204" pitchFamily="34" charset="0"/>
                <a:cs typeface="Calibri" panose="020F0502020204030204" pitchFamily="34" charset="0"/>
              </a:rPr>
              <a:t>(the ceremonies)</a:t>
            </a:r>
          </a:p>
        </p:txBody>
      </p:sp>
      <p:grpSp>
        <p:nvGrpSpPr>
          <p:cNvPr id="66" name="Group 65">
            <a:extLst>
              <a:ext uri="{FF2B5EF4-FFF2-40B4-BE49-F238E27FC236}">
                <a16:creationId xmlns:a16="http://schemas.microsoft.com/office/drawing/2014/main" id="{8367B64C-823E-2649-B78F-C9A677A22301}"/>
              </a:ext>
            </a:extLst>
          </p:cNvPr>
          <p:cNvGrpSpPr/>
          <p:nvPr/>
        </p:nvGrpSpPr>
        <p:grpSpPr>
          <a:xfrm>
            <a:off x="3263885" y="1155878"/>
            <a:ext cx="5681163" cy="5074494"/>
            <a:chOff x="7314972" y="3059762"/>
            <a:chExt cx="9747708" cy="8706788"/>
          </a:xfrm>
        </p:grpSpPr>
        <p:sp>
          <p:nvSpPr>
            <p:cNvPr id="22" name="Right Triangle 21">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43" name="Freeform 42">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42" name="Freeform 41">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8" name="Freeform 37">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7" name="Freeform 36">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6" name="Freeform 35">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5" name="Freeform 34">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0FBAC497-3429-0E4B-9FC8-379DAE2BF6E1}"/>
              </a:ext>
            </a:extLst>
          </p:cNvPr>
          <p:cNvGrpSpPr/>
          <p:nvPr/>
        </p:nvGrpSpPr>
        <p:grpSpPr>
          <a:xfrm>
            <a:off x="8267266" y="3185963"/>
            <a:ext cx="293571" cy="433137"/>
            <a:chOff x="16531356" y="6371925"/>
            <a:chExt cx="587141" cy="866274"/>
          </a:xfrm>
        </p:grpSpPr>
        <p:grpSp>
          <p:nvGrpSpPr>
            <p:cNvPr id="69" name="Group 68">
              <a:extLst>
                <a:ext uri="{FF2B5EF4-FFF2-40B4-BE49-F238E27FC236}">
                  <a16:creationId xmlns:a16="http://schemas.microsoft.com/office/drawing/2014/main" id="{E78CA8DE-EA55-DD4C-8FED-3A84570B4FE8}"/>
                </a:ext>
              </a:extLst>
            </p:cNvPr>
            <p:cNvGrpSpPr/>
            <p:nvPr/>
          </p:nvGrpSpPr>
          <p:grpSpPr>
            <a:xfrm>
              <a:off x="16531356" y="6371925"/>
              <a:ext cx="587141" cy="211756"/>
              <a:chOff x="16540981" y="6381550"/>
              <a:chExt cx="587141" cy="211756"/>
            </a:xfrm>
          </p:grpSpPr>
          <p:sp useBgFill="1">
            <p:nvSpPr>
              <p:cNvPr id="67" name="Oval 66">
                <a:extLst>
                  <a:ext uri="{FF2B5EF4-FFF2-40B4-BE49-F238E27FC236}">
                    <a16:creationId xmlns:a16="http://schemas.microsoft.com/office/drawing/2014/main" id="{BE755981-C9D8-FB4D-8D18-B3216A7EB47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68" name="Oval 67">
                <a:extLst>
                  <a:ext uri="{FF2B5EF4-FFF2-40B4-BE49-F238E27FC236}">
                    <a16:creationId xmlns:a16="http://schemas.microsoft.com/office/drawing/2014/main" id="{67B42AA2-D8F7-D746-B50C-111A6DF34FDE}"/>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76AC681C-510B-A44F-A2CC-55A3E0227205}"/>
                </a:ext>
              </a:extLst>
            </p:cNvPr>
            <p:cNvGrpSpPr/>
            <p:nvPr/>
          </p:nvGrpSpPr>
          <p:grpSpPr>
            <a:xfrm>
              <a:off x="16531356" y="7026443"/>
              <a:ext cx="587141" cy="211756"/>
              <a:chOff x="16540981" y="6381550"/>
              <a:chExt cx="587141" cy="211756"/>
            </a:xfrm>
          </p:grpSpPr>
          <p:sp useBgFill="1">
            <p:nvSpPr>
              <p:cNvPr id="71" name="Oval 70">
                <a:extLst>
                  <a:ext uri="{FF2B5EF4-FFF2-40B4-BE49-F238E27FC236}">
                    <a16:creationId xmlns:a16="http://schemas.microsoft.com/office/drawing/2014/main" id="{80E2D86F-828F-0E45-A5CA-0A6CFA3E7FE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72" name="Oval 71">
                <a:extLst>
                  <a:ext uri="{FF2B5EF4-FFF2-40B4-BE49-F238E27FC236}">
                    <a16:creationId xmlns:a16="http://schemas.microsoft.com/office/drawing/2014/main" id="{5FB550CB-AC9B-2F4E-A0E2-F80B3E08F197}"/>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3" name="Rounded Rectangle 72">
              <a:extLst>
                <a:ext uri="{FF2B5EF4-FFF2-40B4-BE49-F238E27FC236}">
                  <a16:creationId xmlns:a16="http://schemas.microsoft.com/office/drawing/2014/main" id="{9C1D5B9D-7A90-5E4D-8D3D-EC216AAE2B55}"/>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74" name="Rounded Rectangle 73">
              <a:extLst>
                <a:ext uri="{FF2B5EF4-FFF2-40B4-BE49-F238E27FC236}">
                  <a16:creationId xmlns:a16="http://schemas.microsoft.com/office/drawing/2014/main" id="{C0007BE6-86B3-7A47-89FA-A709A25DEED6}"/>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6" name="Group 75">
            <a:extLst>
              <a:ext uri="{FF2B5EF4-FFF2-40B4-BE49-F238E27FC236}">
                <a16:creationId xmlns:a16="http://schemas.microsoft.com/office/drawing/2014/main" id="{A8E7F268-EA1B-AD40-9B4E-C2367DFE0B47}"/>
              </a:ext>
            </a:extLst>
          </p:cNvPr>
          <p:cNvGrpSpPr/>
          <p:nvPr/>
        </p:nvGrpSpPr>
        <p:grpSpPr>
          <a:xfrm>
            <a:off x="3632821" y="3185963"/>
            <a:ext cx="293571" cy="433137"/>
            <a:chOff x="16531356" y="6371925"/>
            <a:chExt cx="587141" cy="866274"/>
          </a:xfrm>
        </p:grpSpPr>
        <p:grpSp>
          <p:nvGrpSpPr>
            <p:cNvPr id="77" name="Group 76">
              <a:extLst>
                <a:ext uri="{FF2B5EF4-FFF2-40B4-BE49-F238E27FC236}">
                  <a16:creationId xmlns:a16="http://schemas.microsoft.com/office/drawing/2014/main" id="{91C9626B-2A40-F041-A854-5FD530E7B86E}"/>
                </a:ext>
              </a:extLst>
            </p:cNvPr>
            <p:cNvGrpSpPr/>
            <p:nvPr/>
          </p:nvGrpSpPr>
          <p:grpSpPr>
            <a:xfrm>
              <a:off x="16531356" y="6371925"/>
              <a:ext cx="587141" cy="211756"/>
              <a:chOff x="16540981" y="6381550"/>
              <a:chExt cx="587141" cy="211756"/>
            </a:xfrm>
          </p:grpSpPr>
          <p:sp useBgFill="1">
            <p:nvSpPr>
              <p:cNvPr id="83" name="Oval 82">
                <a:extLst>
                  <a:ext uri="{FF2B5EF4-FFF2-40B4-BE49-F238E27FC236}">
                    <a16:creationId xmlns:a16="http://schemas.microsoft.com/office/drawing/2014/main" id="{58BA1387-0620-6646-BE61-0B0BF6DF3E8F}"/>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4" name="Oval 83">
                <a:extLst>
                  <a:ext uri="{FF2B5EF4-FFF2-40B4-BE49-F238E27FC236}">
                    <a16:creationId xmlns:a16="http://schemas.microsoft.com/office/drawing/2014/main" id="{1B8C98F9-6ECD-584B-A071-B9CA1B183A5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329EC62F-14CE-CB47-BD47-B01EA68EF11D}"/>
                </a:ext>
              </a:extLst>
            </p:cNvPr>
            <p:cNvGrpSpPr/>
            <p:nvPr/>
          </p:nvGrpSpPr>
          <p:grpSpPr>
            <a:xfrm>
              <a:off x="16531356" y="7026443"/>
              <a:ext cx="587141" cy="211756"/>
              <a:chOff x="16540981" y="6381550"/>
              <a:chExt cx="587141" cy="211756"/>
            </a:xfrm>
          </p:grpSpPr>
          <p:sp useBgFill="1">
            <p:nvSpPr>
              <p:cNvPr id="81" name="Oval 80">
                <a:extLst>
                  <a:ext uri="{FF2B5EF4-FFF2-40B4-BE49-F238E27FC236}">
                    <a16:creationId xmlns:a16="http://schemas.microsoft.com/office/drawing/2014/main" id="{90E3B662-CD73-F14D-8AC4-482A00FD0DE2}"/>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2" name="Oval 81">
                <a:extLst>
                  <a:ext uri="{FF2B5EF4-FFF2-40B4-BE49-F238E27FC236}">
                    <a16:creationId xmlns:a16="http://schemas.microsoft.com/office/drawing/2014/main" id="{2122996C-4FCB-D64D-B60D-A19B535A9CF0}"/>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9" name="Rounded Rectangle 78">
              <a:extLst>
                <a:ext uri="{FF2B5EF4-FFF2-40B4-BE49-F238E27FC236}">
                  <a16:creationId xmlns:a16="http://schemas.microsoft.com/office/drawing/2014/main" id="{0165F4FC-C6D5-D145-8698-0526897976C0}"/>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138416C3-A0EE-8E41-8F98-A24192EBFCE3}"/>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5" name="Group 84">
            <a:extLst>
              <a:ext uri="{FF2B5EF4-FFF2-40B4-BE49-F238E27FC236}">
                <a16:creationId xmlns:a16="http://schemas.microsoft.com/office/drawing/2014/main" id="{26B743AD-B0AC-8640-97B1-2F46680533A8}"/>
              </a:ext>
            </a:extLst>
          </p:cNvPr>
          <p:cNvGrpSpPr/>
          <p:nvPr/>
        </p:nvGrpSpPr>
        <p:grpSpPr>
          <a:xfrm rot="16200000">
            <a:off x="5949215" y="5501548"/>
            <a:ext cx="293571" cy="433137"/>
            <a:chOff x="16531356" y="6371925"/>
            <a:chExt cx="587141" cy="866274"/>
          </a:xfrm>
        </p:grpSpPr>
        <p:grpSp>
          <p:nvGrpSpPr>
            <p:cNvPr id="86" name="Group 85">
              <a:extLst>
                <a:ext uri="{FF2B5EF4-FFF2-40B4-BE49-F238E27FC236}">
                  <a16:creationId xmlns:a16="http://schemas.microsoft.com/office/drawing/2014/main" id="{FFD15B66-1249-7642-B45F-6067B6EE7C9F}"/>
                </a:ext>
              </a:extLst>
            </p:cNvPr>
            <p:cNvGrpSpPr/>
            <p:nvPr/>
          </p:nvGrpSpPr>
          <p:grpSpPr>
            <a:xfrm>
              <a:off x="16531356" y="6371925"/>
              <a:ext cx="587141" cy="211756"/>
              <a:chOff x="16540981" y="6381550"/>
              <a:chExt cx="587141" cy="211756"/>
            </a:xfrm>
          </p:grpSpPr>
          <p:sp useBgFill="1">
            <p:nvSpPr>
              <p:cNvPr id="92" name="Oval 91">
                <a:extLst>
                  <a:ext uri="{FF2B5EF4-FFF2-40B4-BE49-F238E27FC236}">
                    <a16:creationId xmlns:a16="http://schemas.microsoft.com/office/drawing/2014/main" id="{58FDADAB-B1AE-6344-8834-161025136478}"/>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3" name="Oval 92">
                <a:extLst>
                  <a:ext uri="{FF2B5EF4-FFF2-40B4-BE49-F238E27FC236}">
                    <a16:creationId xmlns:a16="http://schemas.microsoft.com/office/drawing/2014/main" id="{EDDCF608-7BF7-FC4A-AE6C-4B100D4FCA0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7" name="Group 86">
              <a:extLst>
                <a:ext uri="{FF2B5EF4-FFF2-40B4-BE49-F238E27FC236}">
                  <a16:creationId xmlns:a16="http://schemas.microsoft.com/office/drawing/2014/main" id="{8993CA4F-CE39-7741-9CD9-8417FB73AE90}"/>
                </a:ext>
              </a:extLst>
            </p:cNvPr>
            <p:cNvGrpSpPr/>
            <p:nvPr/>
          </p:nvGrpSpPr>
          <p:grpSpPr>
            <a:xfrm>
              <a:off x="16531356" y="7026443"/>
              <a:ext cx="587141" cy="211756"/>
              <a:chOff x="16540981" y="6381550"/>
              <a:chExt cx="587141" cy="211756"/>
            </a:xfrm>
          </p:grpSpPr>
          <p:sp useBgFill="1">
            <p:nvSpPr>
              <p:cNvPr id="90" name="Oval 89">
                <a:extLst>
                  <a:ext uri="{FF2B5EF4-FFF2-40B4-BE49-F238E27FC236}">
                    <a16:creationId xmlns:a16="http://schemas.microsoft.com/office/drawing/2014/main" id="{4E701B8A-2D51-374D-98BB-C2DEFE78E65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1" name="Oval 90">
                <a:extLst>
                  <a:ext uri="{FF2B5EF4-FFF2-40B4-BE49-F238E27FC236}">
                    <a16:creationId xmlns:a16="http://schemas.microsoft.com/office/drawing/2014/main" id="{97ABEC34-EDDD-064E-88B5-4C7E06276C81}"/>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88" name="Rounded Rectangle 87">
              <a:extLst>
                <a:ext uri="{FF2B5EF4-FFF2-40B4-BE49-F238E27FC236}">
                  <a16:creationId xmlns:a16="http://schemas.microsoft.com/office/drawing/2014/main" id="{63A998A9-D91F-D445-9402-4A21531DDB59}"/>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9" name="Rounded Rectangle 88">
              <a:extLst>
                <a:ext uri="{FF2B5EF4-FFF2-40B4-BE49-F238E27FC236}">
                  <a16:creationId xmlns:a16="http://schemas.microsoft.com/office/drawing/2014/main" id="{0BE78CF3-C16E-E34B-937F-C849B6DCB55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id="{D48AF1FB-F4A1-7841-9D15-60A98B5668CF}"/>
              </a:ext>
            </a:extLst>
          </p:cNvPr>
          <p:cNvGrpSpPr/>
          <p:nvPr/>
        </p:nvGrpSpPr>
        <p:grpSpPr>
          <a:xfrm rot="18900000">
            <a:off x="4283438" y="4846228"/>
            <a:ext cx="293571" cy="433137"/>
            <a:chOff x="16531356" y="6371925"/>
            <a:chExt cx="587141" cy="866274"/>
          </a:xfrm>
        </p:grpSpPr>
        <p:grpSp>
          <p:nvGrpSpPr>
            <p:cNvPr id="95" name="Group 94">
              <a:extLst>
                <a:ext uri="{FF2B5EF4-FFF2-40B4-BE49-F238E27FC236}">
                  <a16:creationId xmlns:a16="http://schemas.microsoft.com/office/drawing/2014/main" id="{D2809A51-7723-344D-845D-61C6C94E3333}"/>
                </a:ext>
              </a:extLst>
            </p:cNvPr>
            <p:cNvGrpSpPr/>
            <p:nvPr/>
          </p:nvGrpSpPr>
          <p:grpSpPr>
            <a:xfrm>
              <a:off x="16531356" y="6371925"/>
              <a:ext cx="587141" cy="211756"/>
              <a:chOff x="16540981" y="6381550"/>
              <a:chExt cx="587141" cy="211756"/>
            </a:xfrm>
          </p:grpSpPr>
          <p:sp useBgFill="1">
            <p:nvSpPr>
              <p:cNvPr id="101" name="Oval 100">
                <a:extLst>
                  <a:ext uri="{FF2B5EF4-FFF2-40B4-BE49-F238E27FC236}">
                    <a16:creationId xmlns:a16="http://schemas.microsoft.com/office/drawing/2014/main" id="{CD77D2CD-3007-A445-98BA-71732C9C6B8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2" name="Oval 101">
                <a:extLst>
                  <a:ext uri="{FF2B5EF4-FFF2-40B4-BE49-F238E27FC236}">
                    <a16:creationId xmlns:a16="http://schemas.microsoft.com/office/drawing/2014/main" id="{FF5A8D02-AC86-F84F-831A-7E525ECD0C1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DE668195-13F1-1A48-921E-D04ABE14CD69}"/>
                </a:ext>
              </a:extLst>
            </p:cNvPr>
            <p:cNvGrpSpPr/>
            <p:nvPr/>
          </p:nvGrpSpPr>
          <p:grpSpPr>
            <a:xfrm>
              <a:off x="16531356" y="7026443"/>
              <a:ext cx="587141" cy="211756"/>
              <a:chOff x="16540981" y="6381550"/>
              <a:chExt cx="587141" cy="211756"/>
            </a:xfrm>
          </p:grpSpPr>
          <p:sp useBgFill="1">
            <p:nvSpPr>
              <p:cNvPr id="99" name="Oval 98">
                <a:extLst>
                  <a:ext uri="{FF2B5EF4-FFF2-40B4-BE49-F238E27FC236}">
                    <a16:creationId xmlns:a16="http://schemas.microsoft.com/office/drawing/2014/main" id="{DEFD0F8D-244C-C147-A19E-5F6F9B717CB3}"/>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0" name="Oval 99">
                <a:extLst>
                  <a:ext uri="{FF2B5EF4-FFF2-40B4-BE49-F238E27FC236}">
                    <a16:creationId xmlns:a16="http://schemas.microsoft.com/office/drawing/2014/main" id="{096801D7-EF25-F749-A756-2A04A73964EF}"/>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97" name="Rounded Rectangle 96">
              <a:extLst>
                <a:ext uri="{FF2B5EF4-FFF2-40B4-BE49-F238E27FC236}">
                  <a16:creationId xmlns:a16="http://schemas.microsoft.com/office/drawing/2014/main" id="{DD9B90F0-4BEF-8748-A7A8-31E0EAE2403D}"/>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98" name="Rounded Rectangle 97">
              <a:extLst>
                <a:ext uri="{FF2B5EF4-FFF2-40B4-BE49-F238E27FC236}">
                  <a16:creationId xmlns:a16="http://schemas.microsoft.com/office/drawing/2014/main" id="{30F45A6D-1EE1-1A4D-A99B-EA606CD83EC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3" name="Group 102">
            <a:extLst>
              <a:ext uri="{FF2B5EF4-FFF2-40B4-BE49-F238E27FC236}">
                <a16:creationId xmlns:a16="http://schemas.microsoft.com/office/drawing/2014/main" id="{BFAE7566-9988-A24E-AC0C-466DCA03D6B2}"/>
              </a:ext>
            </a:extLst>
          </p:cNvPr>
          <p:cNvGrpSpPr/>
          <p:nvPr/>
        </p:nvGrpSpPr>
        <p:grpSpPr>
          <a:xfrm rot="2700000">
            <a:off x="7606638" y="4846229"/>
            <a:ext cx="293571" cy="433137"/>
            <a:chOff x="16531356" y="6371925"/>
            <a:chExt cx="587141" cy="866274"/>
          </a:xfrm>
        </p:grpSpPr>
        <p:grpSp>
          <p:nvGrpSpPr>
            <p:cNvPr id="104" name="Group 103">
              <a:extLst>
                <a:ext uri="{FF2B5EF4-FFF2-40B4-BE49-F238E27FC236}">
                  <a16:creationId xmlns:a16="http://schemas.microsoft.com/office/drawing/2014/main" id="{7180E66F-2FF0-F244-8591-FDBDA0189172}"/>
                </a:ext>
              </a:extLst>
            </p:cNvPr>
            <p:cNvGrpSpPr/>
            <p:nvPr/>
          </p:nvGrpSpPr>
          <p:grpSpPr>
            <a:xfrm>
              <a:off x="16531356" y="6371925"/>
              <a:ext cx="587141" cy="211756"/>
              <a:chOff x="16540981" y="6381550"/>
              <a:chExt cx="587141" cy="211756"/>
            </a:xfrm>
          </p:grpSpPr>
          <p:sp useBgFill="1">
            <p:nvSpPr>
              <p:cNvPr id="110" name="Oval 109">
                <a:extLst>
                  <a:ext uri="{FF2B5EF4-FFF2-40B4-BE49-F238E27FC236}">
                    <a16:creationId xmlns:a16="http://schemas.microsoft.com/office/drawing/2014/main" id="{01B42D46-3481-9E43-BE58-38849D7E4727}"/>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11" name="Oval 110">
                <a:extLst>
                  <a:ext uri="{FF2B5EF4-FFF2-40B4-BE49-F238E27FC236}">
                    <a16:creationId xmlns:a16="http://schemas.microsoft.com/office/drawing/2014/main" id="{2BFD2E1A-6E03-6940-B04F-8D5C97D3C022}"/>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5" name="Group 104">
              <a:extLst>
                <a:ext uri="{FF2B5EF4-FFF2-40B4-BE49-F238E27FC236}">
                  <a16:creationId xmlns:a16="http://schemas.microsoft.com/office/drawing/2014/main" id="{7A3495A3-288A-3A4F-A2E4-A7860EE1B00C}"/>
                </a:ext>
              </a:extLst>
            </p:cNvPr>
            <p:cNvGrpSpPr/>
            <p:nvPr/>
          </p:nvGrpSpPr>
          <p:grpSpPr>
            <a:xfrm>
              <a:off x="16531356" y="7026443"/>
              <a:ext cx="587141" cy="211756"/>
              <a:chOff x="16540981" y="6381550"/>
              <a:chExt cx="587141" cy="211756"/>
            </a:xfrm>
          </p:grpSpPr>
          <p:sp useBgFill="1">
            <p:nvSpPr>
              <p:cNvPr id="108" name="Oval 107">
                <a:extLst>
                  <a:ext uri="{FF2B5EF4-FFF2-40B4-BE49-F238E27FC236}">
                    <a16:creationId xmlns:a16="http://schemas.microsoft.com/office/drawing/2014/main" id="{ADCC74C2-7B26-1946-91C9-D5F49FB727B4}"/>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9" name="Oval 108">
                <a:extLst>
                  <a:ext uri="{FF2B5EF4-FFF2-40B4-BE49-F238E27FC236}">
                    <a16:creationId xmlns:a16="http://schemas.microsoft.com/office/drawing/2014/main" id="{0F4CA0E4-4FB5-034F-AEBE-ACCD1B0DCF2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106" name="Rounded Rectangle 105">
              <a:extLst>
                <a:ext uri="{FF2B5EF4-FFF2-40B4-BE49-F238E27FC236}">
                  <a16:creationId xmlns:a16="http://schemas.microsoft.com/office/drawing/2014/main" id="{BBFB8AFC-6B65-9246-8BAF-A2506EAF2CF7}"/>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07" name="Rounded Rectangle 106">
              <a:extLst>
                <a:ext uri="{FF2B5EF4-FFF2-40B4-BE49-F238E27FC236}">
                  <a16:creationId xmlns:a16="http://schemas.microsoft.com/office/drawing/2014/main" id="{7941F65E-0ECE-3246-A7C4-5182DB17A8DD}"/>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14" name="Group 113">
            <a:extLst>
              <a:ext uri="{FF2B5EF4-FFF2-40B4-BE49-F238E27FC236}">
                <a16:creationId xmlns:a16="http://schemas.microsoft.com/office/drawing/2014/main" id="{B971A1A9-DABB-974E-B923-764B4C28B6D8}"/>
              </a:ext>
            </a:extLst>
          </p:cNvPr>
          <p:cNvGrpSpPr/>
          <p:nvPr/>
        </p:nvGrpSpPr>
        <p:grpSpPr>
          <a:xfrm>
            <a:off x="9164105" y="1439022"/>
            <a:ext cx="2265895" cy="1588409"/>
            <a:chOff x="18325035" y="2706146"/>
            <a:chExt cx="4531790" cy="3176814"/>
          </a:xfrm>
        </p:grpSpPr>
        <p:sp>
          <p:nvSpPr>
            <p:cNvPr id="112" name="TextBox 111">
              <a:extLst>
                <a:ext uri="{FF2B5EF4-FFF2-40B4-BE49-F238E27FC236}">
                  <a16:creationId xmlns:a16="http://schemas.microsoft.com/office/drawing/2014/main" id="{3F67C569-EA5C-B24B-9DA5-2E554CC30AFB}"/>
                </a:ext>
              </a:extLst>
            </p:cNvPr>
            <p:cNvSpPr txBox="1"/>
            <p:nvPr/>
          </p:nvSpPr>
          <p:spPr>
            <a:xfrm>
              <a:off x="18325035" y="2706146"/>
              <a:ext cx="2347438" cy="677107"/>
            </a:xfrm>
            <a:prstGeom prst="rect">
              <a:avLst/>
            </a:prstGeom>
            <a:noFill/>
          </p:spPr>
          <p:txBody>
            <a:bodyPr wrap="none" rtlCol="0" anchor="b" anchorCtr="0">
              <a:spAutoFit/>
            </a:bodyPr>
            <a:lstStyle/>
            <a:p>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113" name="Subtitle 2">
              <a:extLst>
                <a:ext uri="{FF2B5EF4-FFF2-40B4-BE49-F238E27FC236}">
                  <a16:creationId xmlns:a16="http://schemas.microsoft.com/office/drawing/2014/main" id="{38036C67-375C-4A45-AAF5-92390E1F472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Sprints are the heart of scrum and have consistent durations throughout a development effort. ISG standardizes on a 3-week sprint cadence.</a:t>
              </a:r>
            </a:p>
          </p:txBody>
        </p:sp>
      </p:grpSp>
      <p:grpSp>
        <p:nvGrpSpPr>
          <p:cNvPr id="115" name="Group 114">
            <a:extLst>
              <a:ext uri="{FF2B5EF4-FFF2-40B4-BE49-F238E27FC236}">
                <a16:creationId xmlns:a16="http://schemas.microsoft.com/office/drawing/2014/main" id="{A16A5168-F215-5443-A946-78019069EB71}"/>
              </a:ext>
            </a:extLst>
          </p:cNvPr>
          <p:cNvGrpSpPr/>
          <p:nvPr/>
        </p:nvGrpSpPr>
        <p:grpSpPr>
          <a:xfrm>
            <a:off x="9164105" y="3281113"/>
            <a:ext cx="2265895" cy="1588409"/>
            <a:chOff x="18325035" y="2706146"/>
            <a:chExt cx="4531790" cy="3176813"/>
          </a:xfrm>
        </p:grpSpPr>
        <p:sp>
          <p:nvSpPr>
            <p:cNvPr id="116" name="TextBox 115">
              <a:extLst>
                <a:ext uri="{FF2B5EF4-FFF2-40B4-BE49-F238E27FC236}">
                  <a16:creationId xmlns:a16="http://schemas.microsoft.com/office/drawing/2014/main" id="{6E9C799E-2EF6-7342-8BC1-CAA076E33F28}"/>
                </a:ext>
              </a:extLst>
            </p:cNvPr>
            <p:cNvSpPr txBox="1"/>
            <p:nvPr/>
          </p:nvSpPr>
          <p:spPr>
            <a:xfrm>
              <a:off x="18325035" y="2706146"/>
              <a:ext cx="3508012" cy="677108"/>
            </a:xfrm>
            <a:prstGeom prst="rect">
              <a:avLst/>
            </a:prstGeom>
            <a:noFill/>
          </p:spPr>
          <p:txBody>
            <a:bodyPr wrap="none" rtlCol="0" anchor="b" anchorCtr="0">
              <a:spAutoFit/>
            </a:bodyPr>
            <a:lstStyle/>
            <a:p>
              <a:r>
                <a:rPr lang="en-US" sz="1600" b="1" dirty="0">
                  <a:solidFill>
                    <a:schemeClr val="tx2">
                      <a:lumMod val="75000"/>
                    </a:schemeClr>
                  </a:solidFill>
                  <a:latin typeface="Calibri" panose="020F0502020204030204" pitchFamily="34" charset="0"/>
                  <a:ea typeface="League Spartan" charset="0"/>
                  <a:cs typeface="Calibri" panose="020F0502020204030204" pitchFamily="34" charset="0"/>
                </a:rPr>
                <a:t>SPRINT PLANNING</a:t>
              </a:r>
            </a:p>
          </p:txBody>
        </p:sp>
        <p:sp>
          <p:nvSpPr>
            <p:cNvPr id="117" name="Subtitle 2">
              <a:extLst>
                <a:ext uri="{FF2B5EF4-FFF2-40B4-BE49-F238E27FC236}">
                  <a16:creationId xmlns:a16="http://schemas.microsoft.com/office/drawing/2014/main" id="{9360D574-8D3C-9B44-97DC-DEA201C8E2FD}"/>
                </a:ext>
              </a:extLst>
            </p:cNvPr>
            <p:cNvSpPr txBox="1">
              <a:spLocks/>
            </p:cNvSpPr>
            <p:nvPr/>
          </p:nvSpPr>
          <p:spPr>
            <a:xfrm>
              <a:off x="18325035" y="3482305"/>
              <a:ext cx="4531790" cy="24006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The work to be performed is planned at the Sprint Planning. The team discusses and estimates the highest priority items in the backlogs and breaks it into tasks. </a:t>
              </a:r>
            </a:p>
          </p:txBody>
        </p:sp>
      </p:grpSp>
      <p:grpSp>
        <p:nvGrpSpPr>
          <p:cNvPr id="118" name="Group 117">
            <a:extLst>
              <a:ext uri="{FF2B5EF4-FFF2-40B4-BE49-F238E27FC236}">
                <a16:creationId xmlns:a16="http://schemas.microsoft.com/office/drawing/2014/main" id="{12A433E7-9057-D34A-AFA4-AD354582D6C4}"/>
              </a:ext>
            </a:extLst>
          </p:cNvPr>
          <p:cNvGrpSpPr/>
          <p:nvPr/>
        </p:nvGrpSpPr>
        <p:grpSpPr>
          <a:xfrm>
            <a:off x="9164105" y="5123203"/>
            <a:ext cx="2265895" cy="1357576"/>
            <a:chOff x="18325035" y="2706146"/>
            <a:chExt cx="4531790" cy="2715148"/>
          </a:xfrm>
        </p:grpSpPr>
        <p:sp>
          <p:nvSpPr>
            <p:cNvPr id="119" name="TextBox 118">
              <a:extLst>
                <a:ext uri="{FF2B5EF4-FFF2-40B4-BE49-F238E27FC236}">
                  <a16:creationId xmlns:a16="http://schemas.microsoft.com/office/drawing/2014/main" id="{324821DF-810E-684C-9BA2-9D2A75307D48}"/>
                </a:ext>
              </a:extLst>
            </p:cNvPr>
            <p:cNvSpPr txBox="1"/>
            <p:nvPr/>
          </p:nvSpPr>
          <p:spPr>
            <a:xfrm>
              <a:off x="18325035" y="2706146"/>
              <a:ext cx="4132414" cy="677108"/>
            </a:xfrm>
            <a:prstGeom prst="rect">
              <a:avLst/>
            </a:prstGeom>
            <a:noFill/>
          </p:spPr>
          <p:txBody>
            <a:bodyPr wrap="none" rtlCol="0" anchor="b" anchorCtr="0">
              <a:spAutoFit/>
            </a:bodyPr>
            <a:lstStyle/>
            <a:p>
              <a:r>
                <a:rPr lang="en-US" sz="1600" b="1" dirty="0">
                  <a:solidFill>
                    <a:schemeClr val="tx2"/>
                  </a:solidFill>
                  <a:latin typeface="Calibri" panose="020F0502020204030204" pitchFamily="34" charset="0"/>
                  <a:ea typeface="League Spartan" charset="0"/>
                  <a:cs typeface="Calibri" panose="020F0502020204030204" pitchFamily="34" charset="0"/>
                </a:rPr>
                <a:t>BACKLOG GROOMING</a:t>
              </a:r>
            </a:p>
          </p:txBody>
        </p:sp>
        <p:sp>
          <p:nvSpPr>
            <p:cNvPr id="120" name="Subtitle 2">
              <a:extLst>
                <a:ext uri="{FF2B5EF4-FFF2-40B4-BE49-F238E27FC236}">
                  <a16:creationId xmlns:a16="http://schemas.microsoft.com/office/drawing/2014/main" id="{91B186BB-8B9A-4141-81DA-C7B4A25B79C3}"/>
                </a:ext>
              </a:extLst>
            </p:cNvPr>
            <p:cNvSpPr txBox="1">
              <a:spLocks/>
            </p:cNvSpPr>
            <p:nvPr/>
          </p:nvSpPr>
          <p:spPr>
            <a:xfrm>
              <a:off x="18325035" y="3482305"/>
              <a:ext cx="4531790" cy="19389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Discussion, breakdown (as needed) and prioritization of the work and requirements that represent the next highest priority. </a:t>
              </a:r>
            </a:p>
          </p:txBody>
        </p:sp>
      </p:grpSp>
      <p:grpSp>
        <p:nvGrpSpPr>
          <p:cNvPr id="130" name="Group 129">
            <a:extLst>
              <a:ext uri="{FF2B5EF4-FFF2-40B4-BE49-F238E27FC236}">
                <a16:creationId xmlns:a16="http://schemas.microsoft.com/office/drawing/2014/main" id="{F7DA79F1-F5C9-254B-AF4E-B9FA70462903}"/>
              </a:ext>
            </a:extLst>
          </p:cNvPr>
          <p:cNvGrpSpPr/>
          <p:nvPr/>
        </p:nvGrpSpPr>
        <p:grpSpPr>
          <a:xfrm>
            <a:off x="759411" y="1192802"/>
            <a:ext cx="2265896" cy="1834629"/>
            <a:chOff x="18325035" y="2213705"/>
            <a:chExt cx="4531792" cy="3669258"/>
          </a:xfrm>
        </p:grpSpPr>
        <p:sp>
          <p:nvSpPr>
            <p:cNvPr id="131" name="TextBox 130">
              <a:extLst>
                <a:ext uri="{FF2B5EF4-FFF2-40B4-BE49-F238E27FC236}">
                  <a16:creationId xmlns:a16="http://schemas.microsoft.com/office/drawing/2014/main" id="{3E02FC28-AFF6-8B46-B513-8413D31C3E3A}"/>
                </a:ext>
              </a:extLst>
            </p:cNvPr>
            <p:cNvSpPr txBox="1"/>
            <p:nvPr/>
          </p:nvSpPr>
          <p:spPr>
            <a:xfrm>
              <a:off x="19770341" y="2213705"/>
              <a:ext cx="3086486" cy="1169550"/>
            </a:xfrm>
            <a:prstGeom prst="rect">
              <a:avLst/>
            </a:prstGeom>
            <a:noFill/>
          </p:spPr>
          <p:txBody>
            <a:bodyPr wrap="none" rtlCol="0" anchor="b" anchorCtr="0">
              <a:spAutoFit/>
            </a:bodyPr>
            <a:lstStyle/>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SPRINT</a:t>
              </a:r>
            </a:p>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RETROSPECTIVE</a:t>
              </a:r>
            </a:p>
          </p:txBody>
        </p:sp>
        <p:sp>
          <p:nvSpPr>
            <p:cNvPr id="132" name="Subtitle 2">
              <a:extLst>
                <a:ext uri="{FF2B5EF4-FFF2-40B4-BE49-F238E27FC236}">
                  <a16:creationId xmlns:a16="http://schemas.microsoft.com/office/drawing/2014/main" id="{9B021C7E-15AA-0B48-B2BA-D56604290DFA}"/>
                </a:ext>
              </a:extLst>
            </p:cNvPr>
            <p:cNvSpPr txBox="1">
              <a:spLocks/>
            </p:cNvSpPr>
            <p:nvPr/>
          </p:nvSpPr>
          <p:spPr>
            <a:xfrm>
              <a:off x="18325035" y="3482305"/>
              <a:ext cx="4531790" cy="240065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 opportunity for the Scrum team to inspect the experience of the past Sprint and create a plan for improvements to be enacted during the next Sprint.</a:t>
              </a:r>
            </a:p>
          </p:txBody>
        </p:sp>
      </p:grpSp>
      <p:grpSp>
        <p:nvGrpSpPr>
          <p:cNvPr id="133" name="Group 132">
            <a:extLst>
              <a:ext uri="{FF2B5EF4-FFF2-40B4-BE49-F238E27FC236}">
                <a16:creationId xmlns:a16="http://schemas.microsoft.com/office/drawing/2014/main" id="{3D2A2535-8CCD-C04A-A7A1-7348C99F2821}"/>
              </a:ext>
            </a:extLst>
          </p:cNvPr>
          <p:cNvGrpSpPr/>
          <p:nvPr/>
        </p:nvGrpSpPr>
        <p:grpSpPr>
          <a:xfrm>
            <a:off x="523875" y="3281113"/>
            <a:ext cx="2501432" cy="1588409"/>
            <a:chOff x="18325035" y="2706146"/>
            <a:chExt cx="4531792" cy="3176814"/>
          </a:xfrm>
        </p:grpSpPr>
        <p:sp>
          <p:nvSpPr>
            <p:cNvPr id="134" name="TextBox 133">
              <a:extLst>
                <a:ext uri="{FF2B5EF4-FFF2-40B4-BE49-F238E27FC236}">
                  <a16:creationId xmlns:a16="http://schemas.microsoft.com/office/drawing/2014/main" id="{C2818B23-61CE-4146-A4D5-E93B0833FA62}"/>
                </a:ext>
              </a:extLst>
            </p:cNvPr>
            <p:cNvSpPr txBox="1"/>
            <p:nvPr/>
          </p:nvSpPr>
          <p:spPr>
            <a:xfrm>
              <a:off x="20073371" y="2706146"/>
              <a:ext cx="2783456" cy="677107"/>
            </a:xfrm>
            <a:prstGeom prst="rect">
              <a:avLst/>
            </a:prstGeom>
            <a:noFill/>
          </p:spPr>
          <p:txBody>
            <a:bodyPr wrap="none" rtlCol="0" anchor="b" anchorCtr="0">
              <a:spAutoFit/>
            </a:bodyPr>
            <a:lstStyle/>
            <a:p>
              <a:pPr algn="r"/>
              <a:r>
                <a:rPr lang="en-US" sz="1600" b="1" dirty="0">
                  <a:solidFill>
                    <a:schemeClr val="tx2">
                      <a:lumMod val="60000"/>
                      <a:lumOff val="40000"/>
                    </a:schemeClr>
                  </a:solidFill>
                  <a:latin typeface="Calibri" panose="020F0502020204030204" pitchFamily="34" charset="0"/>
                  <a:ea typeface="League Spartan" charset="0"/>
                  <a:cs typeface="Calibri" panose="020F0502020204030204" pitchFamily="34" charset="0"/>
                </a:rPr>
                <a:t>SPRINT DEMO</a:t>
              </a:r>
            </a:p>
          </p:txBody>
        </p:sp>
        <p:sp>
          <p:nvSpPr>
            <p:cNvPr id="135" name="Subtitle 2">
              <a:extLst>
                <a:ext uri="{FF2B5EF4-FFF2-40B4-BE49-F238E27FC236}">
                  <a16:creationId xmlns:a16="http://schemas.microsoft.com/office/drawing/2014/main" id="{3AFB6E1A-DFEF-054E-AA1E-8EA9F569EA5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In the Sprint Demo, the Scrum Team does an informal demo of the work accomplished in the sprint to the Product Owner to show what backlog items were completed in the sprint.</a:t>
              </a:r>
            </a:p>
          </p:txBody>
        </p:sp>
      </p:grpSp>
      <p:grpSp>
        <p:nvGrpSpPr>
          <p:cNvPr id="136" name="Group 135">
            <a:extLst>
              <a:ext uri="{FF2B5EF4-FFF2-40B4-BE49-F238E27FC236}">
                <a16:creationId xmlns:a16="http://schemas.microsoft.com/office/drawing/2014/main" id="{F17EAD62-1093-2E48-8D65-6DB7724DB48D}"/>
              </a:ext>
            </a:extLst>
          </p:cNvPr>
          <p:cNvGrpSpPr/>
          <p:nvPr/>
        </p:nvGrpSpPr>
        <p:grpSpPr>
          <a:xfrm>
            <a:off x="759411" y="5123203"/>
            <a:ext cx="2268484" cy="1357576"/>
            <a:chOff x="18325035" y="2706146"/>
            <a:chExt cx="4536968" cy="2715150"/>
          </a:xfrm>
        </p:grpSpPr>
        <p:sp>
          <p:nvSpPr>
            <p:cNvPr id="137" name="TextBox 136">
              <a:extLst>
                <a:ext uri="{FF2B5EF4-FFF2-40B4-BE49-F238E27FC236}">
                  <a16:creationId xmlns:a16="http://schemas.microsoft.com/office/drawing/2014/main" id="{8A012E04-6D57-8844-BE50-BB6BBFAF4323}"/>
                </a:ext>
              </a:extLst>
            </p:cNvPr>
            <p:cNvSpPr txBox="1"/>
            <p:nvPr/>
          </p:nvSpPr>
          <p:spPr>
            <a:xfrm>
              <a:off x="20165881" y="2706146"/>
              <a:ext cx="2696122" cy="677108"/>
            </a:xfrm>
            <a:prstGeom prst="rect">
              <a:avLst/>
            </a:prstGeom>
            <a:noFill/>
          </p:spPr>
          <p:txBody>
            <a:bodyPr wrap="none" rtlCol="0" anchor="b" anchorCtr="0">
              <a:spAutoFit/>
            </a:bodyPr>
            <a:lstStyle/>
            <a:p>
              <a:pPr algn="r"/>
              <a:r>
                <a:rPr lang="en-US" sz="1600" b="1" dirty="0">
                  <a:solidFill>
                    <a:schemeClr val="tx2"/>
                  </a:solidFill>
                  <a:latin typeface="Calibri" panose="020F0502020204030204" pitchFamily="34" charset="0"/>
                  <a:ea typeface="League Spartan" charset="0"/>
                  <a:cs typeface="Calibri" panose="020F0502020204030204" pitchFamily="34" charset="0"/>
                </a:rPr>
                <a:t>DAILY</a:t>
              </a:r>
              <a:r>
                <a:rPr lang="en-US" sz="1600" b="1" dirty="0">
                  <a:solidFill>
                    <a:schemeClr val="accent4"/>
                  </a:solidFill>
                  <a:latin typeface="Calibri" panose="020F0502020204030204" pitchFamily="34" charset="0"/>
                  <a:ea typeface="League Spartan" charset="0"/>
                  <a:cs typeface="Calibri" panose="020F0502020204030204" pitchFamily="34" charset="0"/>
                </a:rPr>
                <a:t> </a:t>
              </a:r>
              <a:r>
                <a:rPr lang="en-US" sz="1600" b="1" dirty="0">
                  <a:solidFill>
                    <a:schemeClr val="tx2"/>
                  </a:solidFill>
                  <a:latin typeface="Calibri" panose="020F0502020204030204" pitchFamily="34" charset="0"/>
                  <a:ea typeface="League Spartan" charset="0"/>
                  <a:cs typeface="Calibri" panose="020F0502020204030204" pitchFamily="34" charset="0"/>
                </a:rPr>
                <a:t>SCRUM</a:t>
              </a:r>
            </a:p>
          </p:txBody>
        </p:sp>
        <p:sp>
          <p:nvSpPr>
            <p:cNvPr id="138" name="Subtitle 2">
              <a:extLst>
                <a:ext uri="{FF2B5EF4-FFF2-40B4-BE49-F238E27FC236}">
                  <a16:creationId xmlns:a16="http://schemas.microsoft.com/office/drawing/2014/main" id="{494DA2CE-E129-5A45-AE49-9CD67C977931}"/>
                </a:ext>
              </a:extLst>
            </p:cNvPr>
            <p:cNvSpPr txBox="1">
              <a:spLocks/>
            </p:cNvSpPr>
            <p:nvPr/>
          </p:nvSpPr>
          <p:spPr>
            <a:xfrm>
              <a:off x="18325035" y="3482305"/>
              <a:ext cx="4531790" cy="193899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 15-minute time-boxed event for the Scrum team to synchronize on current activities and create a plan for the next 24 hours.</a:t>
              </a:r>
            </a:p>
          </p:txBody>
        </p:sp>
      </p:grpSp>
      <p:sp>
        <p:nvSpPr>
          <p:cNvPr id="121" name="Title 1"/>
          <p:cNvSpPr txBox="1">
            <a:spLocks/>
          </p:cNvSpPr>
          <p:nvPr/>
        </p:nvSpPr>
        <p:spPr>
          <a:xfrm>
            <a:off x="243185" y="268754"/>
            <a:ext cx="11365992" cy="366254"/>
          </a:xfrm>
          <a:prstGeom prst="rect">
            <a:avLst/>
          </a:prstGeom>
        </p:spPr>
        <p:txBody>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The Scrum Ceremonies</a:t>
            </a:r>
          </a:p>
        </p:txBody>
      </p:sp>
    </p:spTree>
    <p:extLst>
      <p:ext uri="{BB962C8B-B14F-4D97-AF65-F5344CB8AC3E}">
        <p14:creationId xmlns:p14="http://schemas.microsoft.com/office/powerpoint/2010/main" val="1981154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Backlog Grooming (aka Story Time)</a:t>
            </a:r>
          </a:p>
        </p:txBody>
      </p:sp>
      <p:sp>
        <p:nvSpPr>
          <p:cNvPr id="12" name="Rectangle 11"/>
          <p:cNvSpPr/>
          <p:nvPr/>
        </p:nvSpPr>
        <p:spPr>
          <a:xfrm>
            <a:off x="2933965" y="156437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89215" y="156437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44465" y="156437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99715" y="156437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933965" y="184902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389215" y="184902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4446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9971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934939" y="2142181"/>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36732" y="2141765"/>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934938" y="2445938"/>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26783" y="2750402"/>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41886" y="275040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26783" y="5115508"/>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2769010" y="6106609"/>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2947829" y="97692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403079" y="97692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58329" y="976923"/>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3579" y="97692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939120" y="127028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394370" y="127028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849620" y="127028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04870" y="1270288"/>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26783" y="4521083"/>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926783" y="3926657"/>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926783" y="3332231"/>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63268" y="101278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53857" y="1970259"/>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806080" y="137326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46" y="1562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580" y="1948379"/>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264" y="1169542"/>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884041"/>
            <a:ext cx="2525653"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 SPRINT’S WORTH OF FULLY UNDERSTOOD, SIZED, DECONSTRUCTED REQUIREMENTS</a:t>
            </a:r>
          </a:p>
        </p:txBody>
      </p:sp>
      <p:sp>
        <p:nvSpPr>
          <p:cNvPr id="74" name="TextBox 73">
            <a:extLst>
              <a:ext uri="{FF2B5EF4-FFF2-40B4-BE49-F238E27FC236}">
                <a16:creationId xmlns:a16="http://schemas.microsoft.com/office/drawing/2014/main" id="{6A95C7F4-C9E9-B847-9FF0-9A12E2B51541}"/>
              </a:ext>
            </a:extLst>
          </p:cNvPr>
          <p:cNvSpPr txBox="1"/>
          <p:nvPr/>
        </p:nvSpPr>
        <p:spPr>
          <a:xfrm>
            <a:off x="4742368" y="96833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75" name="TextBox 74">
            <a:extLst>
              <a:ext uri="{FF2B5EF4-FFF2-40B4-BE49-F238E27FC236}">
                <a16:creationId xmlns:a16="http://schemas.microsoft.com/office/drawing/2014/main" id="{6A95C7F4-C9E9-B847-9FF0-9A12E2B51541}"/>
              </a:ext>
            </a:extLst>
          </p:cNvPr>
          <p:cNvSpPr txBox="1"/>
          <p:nvPr/>
        </p:nvSpPr>
        <p:spPr>
          <a:xfrm rot="5400000">
            <a:off x="4910821" y="187936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1</a:t>
            </a:r>
          </a:p>
        </p:txBody>
      </p:sp>
      <p:sp>
        <p:nvSpPr>
          <p:cNvPr id="76" name="TextBox 75">
            <a:extLst>
              <a:ext uri="{FF2B5EF4-FFF2-40B4-BE49-F238E27FC236}">
                <a16:creationId xmlns:a16="http://schemas.microsoft.com/office/drawing/2014/main" id="{6A95C7F4-C9E9-B847-9FF0-9A12E2B51541}"/>
              </a:ext>
            </a:extLst>
          </p:cNvPr>
          <p:cNvSpPr txBox="1"/>
          <p:nvPr/>
        </p:nvSpPr>
        <p:spPr>
          <a:xfrm rot="5400000">
            <a:off x="4913116" y="242164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2</a:t>
            </a:r>
          </a:p>
        </p:txBody>
      </p:sp>
      <p:sp>
        <p:nvSpPr>
          <p:cNvPr id="77" name="TextBox 76">
            <a:extLst>
              <a:ext uri="{FF2B5EF4-FFF2-40B4-BE49-F238E27FC236}">
                <a16:creationId xmlns:a16="http://schemas.microsoft.com/office/drawing/2014/main" id="{6A95C7F4-C9E9-B847-9FF0-9A12E2B51541}"/>
              </a:ext>
            </a:extLst>
          </p:cNvPr>
          <p:cNvSpPr txBox="1"/>
          <p:nvPr/>
        </p:nvSpPr>
        <p:spPr>
          <a:xfrm rot="5400000">
            <a:off x="4923187" y="3054129"/>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3</a:t>
            </a:r>
          </a:p>
        </p:txBody>
      </p:sp>
      <p:sp>
        <p:nvSpPr>
          <p:cNvPr id="78" name="TextBox 77">
            <a:extLst>
              <a:ext uri="{FF2B5EF4-FFF2-40B4-BE49-F238E27FC236}">
                <a16:creationId xmlns:a16="http://schemas.microsoft.com/office/drawing/2014/main" id="{6A95C7F4-C9E9-B847-9FF0-9A12E2B51541}"/>
              </a:ext>
            </a:extLst>
          </p:cNvPr>
          <p:cNvSpPr txBox="1"/>
          <p:nvPr/>
        </p:nvSpPr>
        <p:spPr>
          <a:xfrm>
            <a:off x="8637127" y="1070352"/>
            <a:ext cx="3182805" cy="1815882"/>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enough information provided?</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know how to tackle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much work is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need research?</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can we break it down?</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Are there dependencies?</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t>
            </a:r>
          </a:p>
        </p:txBody>
      </p:sp>
      <p:sp>
        <p:nvSpPr>
          <p:cNvPr id="81" name="Freeform 63"/>
          <p:cNvSpPr>
            <a:spLocks noEditPoints="1"/>
          </p:cNvSpPr>
          <p:nvPr/>
        </p:nvSpPr>
        <p:spPr bwMode="auto">
          <a:xfrm>
            <a:off x="6619443" y="4128461"/>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37546" y="324556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745608" y="51981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ABOUT AN HOUR A WEEK</a:t>
            </a:r>
          </a:p>
        </p:txBody>
      </p:sp>
      <p:sp>
        <p:nvSpPr>
          <p:cNvPr id="84" name="Rectangle 83"/>
          <p:cNvSpPr/>
          <p:nvPr/>
        </p:nvSpPr>
        <p:spPr>
          <a:xfrm>
            <a:off x="8670700" y="353912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9900083" y="43998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9896357" y="502750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896357" y="4713680"/>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896357" y="567661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9896357" y="535205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nt Arrow 1"/>
          <p:cNvSpPr/>
          <p:nvPr/>
        </p:nvSpPr>
        <p:spPr>
          <a:xfrm rot="5400000">
            <a:off x="9658680" y="3663703"/>
            <a:ext cx="664481" cy="648920"/>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7935660" y="4114144"/>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EPIC, INITIATIVE, OR LARGE STORY</a:t>
            </a:r>
          </a:p>
        </p:txBody>
      </p:sp>
      <p:sp>
        <p:nvSpPr>
          <p:cNvPr id="91" name="TextBox 90">
            <a:extLst>
              <a:ext uri="{FF2B5EF4-FFF2-40B4-BE49-F238E27FC236}">
                <a16:creationId xmlns:a16="http://schemas.microsoft.com/office/drawing/2014/main" id="{6A95C7F4-C9E9-B847-9FF0-9A12E2B51541}"/>
              </a:ext>
            </a:extLst>
          </p:cNvPr>
          <p:cNvSpPr txBox="1"/>
          <p:nvPr/>
        </p:nvSpPr>
        <p:spPr>
          <a:xfrm>
            <a:off x="10412940" y="4395914"/>
            <a:ext cx="1237949" cy="1815882"/>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EFFORT NEEDED TO COMPLETE THE LARGER ITEM (INCLUDING SIZING)</a:t>
            </a:r>
          </a:p>
        </p:txBody>
      </p:sp>
      <p:sp>
        <p:nvSpPr>
          <p:cNvPr id="92" name="TextBox 91">
            <a:extLst>
              <a:ext uri="{FF2B5EF4-FFF2-40B4-BE49-F238E27FC236}">
                <a16:creationId xmlns:a16="http://schemas.microsoft.com/office/drawing/2014/main" id="{6A95C7F4-C9E9-B847-9FF0-9A12E2B51541}"/>
              </a:ext>
            </a:extLst>
          </p:cNvPr>
          <p:cNvSpPr txBox="1"/>
          <p:nvPr/>
        </p:nvSpPr>
        <p:spPr>
          <a:xfrm>
            <a:off x="10315381" y="3788443"/>
            <a:ext cx="1421149"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a:t>
            </a:r>
          </a:p>
        </p:txBody>
      </p:sp>
    </p:spTree>
    <p:extLst>
      <p:ext uri="{BB962C8B-B14F-4D97-AF65-F5344CB8AC3E}">
        <p14:creationId xmlns:p14="http://schemas.microsoft.com/office/powerpoint/2010/main" val="124534281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An Actual CASB Backlog</a:t>
            </a:r>
          </a:p>
        </p:txBody>
      </p:sp>
      <p:pic>
        <p:nvPicPr>
          <p:cNvPr id="4" name="Picture 3"/>
          <p:cNvPicPr>
            <a:picLocks noChangeAspect="1"/>
          </p:cNvPicPr>
          <p:nvPr/>
        </p:nvPicPr>
        <p:blipFill>
          <a:blip r:embed="rId2"/>
          <a:stretch>
            <a:fillRect/>
          </a:stretch>
        </p:blipFill>
        <p:spPr>
          <a:xfrm>
            <a:off x="475669" y="1183342"/>
            <a:ext cx="10677281" cy="4411945"/>
          </a:xfrm>
          <a:prstGeom prst="rect">
            <a:avLst/>
          </a:prstGeom>
        </p:spPr>
      </p:pic>
      <p:sp>
        <p:nvSpPr>
          <p:cNvPr id="5" name="Rounded Rectangle 4"/>
          <p:cNvSpPr/>
          <p:nvPr/>
        </p:nvSpPr>
        <p:spPr>
          <a:xfrm>
            <a:off x="2519082" y="1084730"/>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376518" y="2034989"/>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39300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latin typeface="Segoe UI" panose="020B0502040204020203" pitchFamily="34" charset="0"/>
                <a:cs typeface="Segoe UI" panose="020B0502040204020203" pitchFamily="34" charset="0"/>
              </a:rPr>
              <a:t>What is Symantec CloudSOC CASB?</a:t>
            </a:r>
          </a:p>
        </p:txBody>
      </p:sp>
      <p:sp>
        <p:nvSpPr>
          <p:cNvPr id="3" name="Content Placeholder 2"/>
          <p:cNvSpPr>
            <a:spLocks noGrp="1"/>
          </p:cNvSpPr>
          <p:nvPr>
            <p:ph sz="half" idx="1"/>
          </p:nvPr>
        </p:nvSpPr>
        <p:spPr>
          <a:xfrm>
            <a:off x="1097278" y="1845734"/>
            <a:ext cx="5120641" cy="4384150"/>
          </a:xfrm>
        </p:spPr>
        <p:txBody>
          <a:bodyPr>
            <a:normAutofit fontScale="92500"/>
          </a:bodyPr>
          <a:lstStyle/>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Security operations center for cloud Apps focused on Deep visibility</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Offers multimode CASB (Cloud Access Security Broker) includes in-line proxy and API</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Provides full life cycle of security for cloud services, before during and after an incident.</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Cloud native, SaaS delivered, multi tenant solution</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Works with all major Tier1 cloud services like MS Office 365, Google  G Suite, Box, Dropbox, Salesforce, AWS, Azure, GCP etc.</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Predefined 500+ </a:t>
            </a:r>
            <a:r>
              <a:rPr lang="en-US" sz="1400" dirty="0" err="1">
                <a:latin typeface="Segoe UI" panose="020B0502040204020203" pitchFamily="34" charset="0"/>
                <a:cs typeface="Segoe UI" panose="020B0502040204020203" pitchFamily="34" charset="0"/>
              </a:rPr>
              <a:t>gatelets</a:t>
            </a:r>
            <a:r>
              <a:rPr lang="en-US" sz="1400" dirty="0">
                <a:latin typeface="Segoe UI" panose="020B0502040204020203" pitchFamily="34" charset="0"/>
                <a:cs typeface="Segoe UI" panose="020B0502040204020203" pitchFamily="34" charset="0"/>
              </a:rPr>
              <a:t> for discovery and monitoring</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Has database of over 30K+ cloud apps</a:t>
            </a:r>
          </a:p>
        </p:txBody>
      </p:sp>
      <p:pic>
        <p:nvPicPr>
          <p:cNvPr id="4" name="Picture 3"/>
          <p:cNvPicPr>
            <a:picLocks noChangeAspect="1"/>
          </p:cNvPicPr>
          <p:nvPr/>
        </p:nvPicPr>
        <p:blipFill>
          <a:blip r:embed="rId2"/>
          <a:stretch>
            <a:fillRect/>
          </a:stretch>
        </p:blipFill>
        <p:spPr>
          <a:xfrm>
            <a:off x="6463468" y="1845734"/>
            <a:ext cx="5192995" cy="4455969"/>
          </a:xfrm>
          <a:prstGeom prst="rect">
            <a:avLst/>
          </a:prstGeom>
        </p:spPr>
      </p:pic>
      <p:pic>
        <p:nvPicPr>
          <p:cNvPr id="6" name="Picture 5"/>
          <p:cNvPicPr>
            <a:picLocks noChangeAspect="1"/>
          </p:cNvPicPr>
          <p:nvPr/>
        </p:nvPicPr>
        <p:blipFill>
          <a:blip r:embed="rId3"/>
          <a:stretch>
            <a:fillRect/>
          </a:stretch>
        </p:blipFill>
        <p:spPr>
          <a:xfrm>
            <a:off x="9676420" y="3556074"/>
            <a:ext cx="604169" cy="584029"/>
          </a:xfrm>
          <a:prstGeom prst="rect">
            <a:avLst/>
          </a:prstGeom>
        </p:spPr>
      </p:pic>
    </p:spTree>
    <p:extLst>
      <p:ext uri="{BB962C8B-B14F-4D97-AF65-F5344CB8AC3E}">
        <p14:creationId xmlns:p14="http://schemas.microsoft.com/office/powerpoint/2010/main" val="4578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473" y="350071"/>
            <a:ext cx="3087721" cy="366254"/>
          </a:xfrm>
        </p:spPr>
        <p:txBody>
          <a:bodyPr/>
          <a:lstStyle/>
          <a:p>
            <a:r>
              <a:rPr lang="en-US" dirty="0"/>
              <a:t>Sprint Planning</a:t>
            </a:r>
          </a:p>
        </p:txBody>
      </p:sp>
      <p:sp>
        <p:nvSpPr>
          <p:cNvPr id="12" name="Rectangle 11"/>
          <p:cNvSpPr/>
          <p:nvPr/>
        </p:nvSpPr>
        <p:spPr>
          <a:xfrm>
            <a:off x="435615" y="297488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0865" y="297488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46115" y="2974886"/>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01365" y="29748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5615" y="325954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865" y="325954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4611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0136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79487" y="367839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p>
        </p:txBody>
      </p:sp>
      <p:sp>
        <p:nvSpPr>
          <p:cNvPr id="61" name="Rectangle 60"/>
          <p:cNvSpPr/>
          <p:nvPr/>
        </p:nvSpPr>
        <p:spPr>
          <a:xfrm>
            <a:off x="439899" y="20911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49" y="209118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92394" y="207467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961396" y="206480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0770" y="268080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020" y="26808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351270" y="26808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806520" y="268080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30137" y="108802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0726" y="204549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772949" y="144850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15" y="1637422"/>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449" y="2023616"/>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133" y="1244779"/>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991764"/>
            <a:ext cx="2525653" cy="95410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ALL THE WORK DEFINED AND COMMITTED FOR THE NEXT SPRINT</a:t>
            </a:r>
          </a:p>
        </p:txBody>
      </p:sp>
      <p:sp>
        <p:nvSpPr>
          <p:cNvPr id="81" name="Freeform 63"/>
          <p:cNvSpPr>
            <a:spLocks noEditPoints="1"/>
          </p:cNvSpPr>
          <p:nvPr/>
        </p:nvSpPr>
        <p:spPr bwMode="auto">
          <a:xfrm>
            <a:off x="6620726" y="3713422"/>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04415" y="332079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988993" y="455242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 2 HOURS PER SPRINT</a:t>
            </a:r>
          </a:p>
        </p:txBody>
      </p:sp>
      <p:sp>
        <p:nvSpPr>
          <p:cNvPr id="55" name="TextBox 54">
            <a:extLst>
              <a:ext uri="{FF2B5EF4-FFF2-40B4-BE49-F238E27FC236}">
                <a16:creationId xmlns:a16="http://schemas.microsoft.com/office/drawing/2014/main" id="{6A95C7F4-C9E9-B847-9FF0-9A12E2B51541}"/>
              </a:ext>
            </a:extLst>
          </p:cNvPr>
          <p:cNvSpPr txBox="1"/>
          <p:nvPr/>
        </p:nvSpPr>
        <p:spPr>
          <a:xfrm>
            <a:off x="2364111" y="242385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4" name="Bent Arrow 3"/>
          <p:cNvSpPr/>
          <p:nvPr/>
        </p:nvSpPr>
        <p:spPr>
          <a:xfrm rot="5400000">
            <a:off x="2578993" y="2165254"/>
            <a:ext cx="900248" cy="627648"/>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p:cNvSpPr/>
          <p:nvPr/>
        </p:nvSpPr>
        <p:spPr>
          <a:xfrm>
            <a:off x="3096668" y="3127846"/>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416174" y="312784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416174" y="324405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416174" y="336407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3104789" y="352267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04789" y="3638877"/>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04789" y="375889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416174" y="3516226"/>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416174" y="3632434"/>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104789" y="389684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04789" y="4013054"/>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04789"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416174" y="3896846"/>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3416174"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A95C7F4-C9E9-B847-9FF0-9A12E2B51541}"/>
              </a:ext>
            </a:extLst>
          </p:cNvPr>
          <p:cNvSpPr txBox="1"/>
          <p:nvPr/>
        </p:nvSpPr>
        <p:spPr>
          <a:xfrm>
            <a:off x="3085022" y="2193773"/>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HIGHEST PRIORITY GROOMED ITEMS</a:t>
            </a:r>
          </a:p>
        </p:txBody>
      </p:sp>
      <p:sp>
        <p:nvSpPr>
          <p:cNvPr id="112" name="Rectangle 111"/>
          <p:cNvSpPr/>
          <p:nvPr/>
        </p:nvSpPr>
        <p:spPr>
          <a:xfrm>
            <a:off x="435615" y="237433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90865" y="237433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34611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80136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A95C7F4-C9E9-B847-9FF0-9A12E2B51541}"/>
              </a:ext>
            </a:extLst>
          </p:cNvPr>
          <p:cNvSpPr txBox="1"/>
          <p:nvPr/>
        </p:nvSpPr>
        <p:spPr>
          <a:xfrm>
            <a:off x="3753321" y="3344090"/>
            <a:ext cx="2143399"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BROKEN DOWN INTO TASKS (WITH ESTIMATES) FOR THE SPRINT</a:t>
            </a:r>
          </a:p>
        </p:txBody>
      </p:sp>
      <p:sp>
        <p:nvSpPr>
          <p:cNvPr id="6" name="Bent Arrow 5"/>
          <p:cNvSpPr/>
          <p:nvPr/>
        </p:nvSpPr>
        <p:spPr>
          <a:xfrm flipV="1">
            <a:off x="3297681" y="4608012"/>
            <a:ext cx="6110479" cy="960661"/>
          </a:xfrm>
          <a:prstGeom prst="bentArrow">
            <a:avLst>
              <a:gd name="adj1" fmla="val 25000"/>
              <a:gd name="adj2" fmla="val 25516"/>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9912306" y="281141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29" y="278953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10009389" y="4119072"/>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328895" y="411907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0328895" y="4235279"/>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0328895"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0632213" y="411907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0632213" y="4235279"/>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0632213"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0943598" y="4112628"/>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0943598" y="422883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1277400" y="41286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1277400" y="424490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1277400" y="436491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83708" y="410799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683708" y="434422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A95C7F4-C9E9-B847-9FF0-9A12E2B51541}"/>
              </a:ext>
            </a:extLst>
          </p:cNvPr>
          <p:cNvSpPr txBox="1"/>
          <p:nvPr/>
        </p:nvSpPr>
        <p:spPr>
          <a:xfrm>
            <a:off x="9542894" y="4552427"/>
            <a:ext cx="2178637"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TASKS THAT WILL BE WORKED ON IN THE SPRINT, COMMITTED TO BY THE TEAM</a:t>
            </a:r>
          </a:p>
          <a:p>
            <a:pPr algn="ctr"/>
            <a:r>
              <a:rPr lang="en-US" sz="1400" b="1" dirty="0">
                <a:solidFill>
                  <a:schemeClr val="tx2"/>
                </a:solidFill>
                <a:latin typeface="Calibri" panose="020F0502020204030204" pitchFamily="34" charset="0"/>
                <a:ea typeface="League Spartan" charset="0"/>
                <a:cs typeface="Calibri" panose="020F0502020204030204" pitchFamily="34" charset="0"/>
              </a:rPr>
              <a:t>= THE SPRINT GOAL</a:t>
            </a:r>
          </a:p>
        </p:txBody>
      </p:sp>
      <p:sp>
        <p:nvSpPr>
          <p:cNvPr id="139" name="Rectangle 138"/>
          <p:cNvSpPr/>
          <p:nvPr/>
        </p:nvSpPr>
        <p:spPr>
          <a:xfrm>
            <a:off x="8555434" y="12280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8555434" y="134427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8555434" y="14642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555434" y="202420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555434" y="214040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8555434" y="161399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555434" y="1730199"/>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555434" y="1850217"/>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8555434" y="83113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555434" y="106736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16847" y="554564"/>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52" name="TextBox 151"/>
          <p:cNvSpPr txBox="1"/>
          <p:nvPr/>
        </p:nvSpPr>
        <p:spPr>
          <a:xfrm>
            <a:off x="9310255" y="363008"/>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53" name="TextBox 152"/>
          <p:cNvSpPr txBox="1"/>
          <p:nvPr/>
        </p:nvSpPr>
        <p:spPr>
          <a:xfrm>
            <a:off x="10329179" y="565523"/>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54" name="TextBox 153"/>
          <p:cNvSpPr txBox="1"/>
          <p:nvPr/>
        </p:nvSpPr>
        <p:spPr>
          <a:xfrm>
            <a:off x="11222017" y="565523"/>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0" name="Straight Connector 9"/>
          <p:cNvCxnSpPr/>
          <p:nvPr/>
        </p:nvCxnSpPr>
        <p:spPr>
          <a:xfrm>
            <a:off x="8382167" y="750226"/>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Bent Arrow 25"/>
          <p:cNvSpPr/>
          <p:nvPr/>
        </p:nvSpPr>
        <p:spPr>
          <a:xfrm rot="16200000">
            <a:off x="8010236" y="3070477"/>
            <a:ext cx="1807816" cy="878302"/>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p:cNvCxnSpPr/>
          <p:nvPr/>
        </p:nvCxnSpPr>
        <p:spPr>
          <a:xfrm>
            <a:off x="9194800" y="518057"/>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178253"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1111576"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16306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Daily Standup</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79377" y="432410"/>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55" y="577324"/>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774501" y="4547293"/>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146427" y="533519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MIN PER DAY</a:t>
            </a:r>
          </a:p>
        </p:txBody>
      </p:sp>
      <p:sp>
        <p:nvSpPr>
          <p:cNvPr id="90" name="TextBox 89">
            <a:extLst>
              <a:ext uri="{FF2B5EF4-FFF2-40B4-BE49-F238E27FC236}">
                <a16:creationId xmlns:a16="http://schemas.microsoft.com/office/drawing/2014/main" id="{6A95C7F4-C9E9-B847-9FF0-9A12E2B51541}"/>
              </a:ext>
            </a:extLst>
          </p:cNvPr>
          <p:cNvSpPr txBox="1"/>
          <p:nvPr/>
        </p:nvSpPr>
        <p:spPr>
          <a:xfrm>
            <a:off x="494491" y="270283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did you do yesterday?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do you plan to do today?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anything blocking you?</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598513" y="4289841"/>
            <a:ext cx="2178637"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STANDUP</a:t>
            </a:r>
          </a:p>
        </p:txBody>
      </p:sp>
      <p:sp>
        <p:nvSpPr>
          <p:cNvPr id="92" name="TextBox 91">
            <a:extLst>
              <a:ext uri="{FF2B5EF4-FFF2-40B4-BE49-F238E27FC236}">
                <a16:creationId xmlns:a16="http://schemas.microsoft.com/office/drawing/2014/main" id="{6A95C7F4-C9E9-B847-9FF0-9A12E2B51541}"/>
              </a:ext>
            </a:extLst>
          </p:cNvPr>
          <p:cNvSpPr txBox="1"/>
          <p:nvPr/>
        </p:nvSpPr>
        <p:spPr>
          <a:xfrm>
            <a:off x="3409516" y="1048587"/>
            <a:ext cx="3008920" cy="307777"/>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blockers can I help address?</a:t>
            </a:r>
          </a:p>
        </p:txBody>
      </p:sp>
      <p:sp>
        <p:nvSpPr>
          <p:cNvPr id="93" name="Rectangle 92"/>
          <p:cNvSpPr/>
          <p:nvPr/>
        </p:nvSpPr>
        <p:spPr>
          <a:xfrm>
            <a:off x="4396650" y="278314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381560" y="288660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153992" y="292445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381560" y="352333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381560" y="363953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381560" y="30677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369808" y="321406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396650" y="340529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381560" y="2416228"/>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5381560" y="265451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4358063" y="2109637"/>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5151471" y="1918081"/>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6170395" y="2120596"/>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7063233" y="2120596"/>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4223383" y="2305299"/>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5036016" y="2073130"/>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019469"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52792"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617252" y="3754428"/>
            <a:ext cx="2178637" cy="1600438"/>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 TEAM MAINTAINS CONSISTENT DAILY COLLABORATION TO TRACK PROGRESS AGAINST THE PLAN, ADDRESS RISK AS IT ARISES </a:t>
            </a:r>
          </a:p>
        </p:txBody>
      </p:sp>
      <p:sp>
        <p:nvSpPr>
          <p:cNvPr id="148" name="TextBox 147">
            <a:extLst>
              <a:ext uri="{FF2B5EF4-FFF2-40B4-BE49-F238E27FC236}">
                <a16:creationId xmlns:a16="http://schemas.microsoft.com/office/drawing/2014/main" id="{6A95C7F4-C9E9-B847-9FF0-9A12E2B51541}"/>
              </a:ext>
            </a:extLst>
          </p:cNvPr>
          <p:cNvSpPr txBox="1"/>
          <p:nvPr/>
        </p:nvSpPr>
        <p:spPr>
          <a:xfrm>
            <a:off x="8401462" y="1571233"/>
            <a:ext cx="3008920"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monitor, stay up to date</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inform and clarify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Cannot drive the ‘how’</a:t>
            </a:r>
          </a:p>
        </p:txBody>
      </p:sp>
    </p:spTree>
    <p:extLst>
      <p:ext uri="{BB962C8B-B14F-4D97-AF65-F5344CB8AC3E}">
        <p14:creationId xmlns:p14="http://schemas.microsoft.com/office/powerpoint/2010/main" val="119538468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Demo</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015476" y="180927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754" y="1954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1 -2 HOURS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884355" y="3285254"/>
            <a:ext cx="2868469" cy="523220"/>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Demonstrate finished work</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Work accepted and closed by PO</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144582" y="3616576"/>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DEMO</a:t>
            </a:r>
          </a:p>
        </p:txBody>
      </p:sp>
      <p:sp>
        <p:nvSpPr>
          <p:cNvPr id="93" name="Rectangle 92"/>
          <p:cNvSpPr/>
          <p:nvPr/>
        </p:nvSpPr>
        <p:spPr>
          <a:xfrm>
            <a:off x="6693299" y="201948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693299" y="216312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6693299" y="2450414"/>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693299" y="273770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693299" y="288134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93299" y="2306770"/>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693299" y="314500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693299" y="259405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693299" y="1637550"/>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693299" y="187583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3904132" y="1328650"/>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4697540" y="1137094"/>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5716464" y="1339609"/>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6609302" y="1339609"/>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3769452" y="1524312"/>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582085" y="1292143"/>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565538"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498861"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092268" y="1280908"/>
            <a:ext cx="3148028" cy="1600438"/>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SPRINT GOAL MET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STAKEHOLDERS GLIMPSED THE RESULTS</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PO HAS ACCEPTED SPRINT WORK</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REFINEMENTS OR ENHANCEMENTS CAPTURED IN BACKLOG</a:t>
            </a:r>
          </a:p>
        </p:txBody>
      </p:sp>
    </p:spTree>
    <p:extLst>
      <p:ext uri="{BB962C8B-B14F-4D97-AF65-F5344CB8AC3E}">
        <p14:creationId xmlns:p14="http://schemas.microsoft.com/office/powerpoint/2010/main" val="318131154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Retrospective</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HOUR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796174" y="269052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keep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start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stop doing?</a:t>
            </a:r>
          </a:p>
        </p:txBody>
      </p:sp>
      <p:sp>
        <p:nvSpPr>
          <p:cNvPr id="147" name="TextBox 146">
            <a:extLst>
              <a:ext uri="{FF2B5EF4-FFF2-40B4-BE49-F238E27FC236}">
                <a16:creationId xmlns:a16="http://schemas.microsoft.com/office/drawing/2014/main" id="{6A95C7F4-C9E9-B847-9FF0-9A12E2B51541}"/>
              </a:ext>
            </a:extLst>
          </p:cNvPr>
          <p:cNvSpPr txBox="1"/>
          <p:nvPr/>
        </p:nvSpPr>
        <p:spPr>
          <a:xfrm>
            <a:off x="4576908" y="2475084"/>
            <a:ext cx="5806612" cy="1169551"/>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CONSIDER THE PRACTICES OF THE PAST SPRINT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SEE WHERE TUNING WOULD HELP</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AGREE ON ANY CHANGES/ ADAPTIONS FOR THE UPCOMING SPRINT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REFLECT THE RESULTS IN SPRINT PLANNING</a:t>
            </a:r>
          </a:p>
        </p:txBody>
      </p:sp>
    </p:spTree>
    <p:extLst>
      <p:ext uri="{BB962C8B-B14F-4D97-AF65-F5344CB8AC3E}">
        <p14:creationId xmlns:p14="http://schemas.microsoft.com/office/powerpoint/2010/main" val="53449377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Oval 133"/>
          <p:cNvSpPr/>
          <p:nvPr/>
        </p:nvSpPr>
        <p:spPr>
          <a:xfrm>
            <a:off x="6576745" y="112364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824233" y="182404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EBFF4B-B457-074C-90D9-3877C43935E4}"/>
              </a:ext>
            </a:extLst>
          </p:cNvPr>
          <p:cNvSpPr txBox="1"/>
          <p:nvPr/>
        </p:nvSpPr>
        <p:spPr>
          <a:xfrm>
            <a:off x="87869" y="173475"/>
            <a:ext cx="2999539" cy="523220"/>
          </a:xfrm>
          <a:prstGeom prst="rect">
            <a:avLst/>
          </a:prstGeom>
          <a:noFill/>
        </p:spPr>
        <p:txBody>
          <a:bodyPr wrap="none" rtlCol="0">
            <a:spAutoFit/>
          </a:bodyPr>
          <a:lstStyle/>
          <a:p>
            <a:pPr algn="ctr"/>
            <a:r>
              <a:rPr lang="en-US" sz="2800" b="1" dirty="0">
                <a:solidFill>
                  <a:schemeClr val="tx2"/>
                </a:solidFill>
                <a:cs typeface="Calibri" panose="020F0502020204030204" pitchFamily="34" charset="0"/>
              </a:rPr>
              <a:t>Scrum Structure</a:t>
            </a:r>
          </a:p>
        </p:txBody>
      </p:sp>
      <p:sp>
        <p:nvSpPr>
          <p:cNvPr id="5" name="Right Arrow 4">
            <a:extLst>
              <a:ext uri="{FF2B5EF4-FFF2-40B4-BE49-F238E27FC236}">
                <a16:creationId xmlns:a16="http://schemas.microsoft.com/office/drawing/2014/main" id="{8B4AF0B0-2B7B-884B-9FD8-24715E4CDE15}"/>
              </a:ext>
            </a:extLst>
          </p:cNvPr>
          <p:cNvSpPr/>
          <p:nvPr/>
        </p:nvSpPr>
        <p:spPr>
          <a:xfrm>
            <a:off x="5956970" y="5051298"/>
            <a:ext cx="2772307" cy="44711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3" name="Freeform 2">
            <a:extLst>
              <a:ext uri="{FF2B5EF4-FFF2-40B4-BE49-F238E27FC236}">
                <a16:creationId xmlns:a16="http://schemas.microsoft.com/office/drawing/2014/main" id="{9B5068BF-931B-4D4A-8970-37AC92FC95EF}"/>
              </a:ext>
            </a:extLst>
          </p:cNvPr>
          <p:cNvSpPr/>
          <p:nvPr/>
        </p:nvSpPr>
        <p:spPr>
          <a:xfrm>
            <a:off x="5954843" y="3075143"/>
            <a:ext cx="2453235" cy="2310692"/>
          </a:xfrm>
          <a:custGeom>
            <a:avLst/>
            <a:gdLst>
              <a:gd name="connsiteX0" fmla="*/ 3530736 w 6612229"/>
              <a:gd name="connsiteY0" fmla="*/ 195 h 6228031"/>
              <a:gd name="connsiteX1" fmla="*/ 5629685 w 6612229"/>
              <a:gd name="connsiteY1" fmla="*/ 844165 h 6228031"/>
              <a:gd name="connsiteX2" fmla="*/ 6393422 w 6612229"/>
              <a:gd name="connsiteY2" fmla="*/ 4258907 h 6228031"/>
              <a:gd name="connsiteX3" fmla="*/ 3500516 w 6612229"/>
              <a:gd name="connsiteY3" fmla="*/ 6226210 h 6228031"/>
              <a:gd name="connsiteX4" fmla="*/ 3500309 w 6612229"/>
              <a:gd name="connsiteY4" fmla="*/ 6063046 h 6228031"/>
              <a:gd name="connsiteX5" fmla="*/ 3500309 w 6612229"/>
              <a:gd name="connsiteY5" fmla="*/ 6228031 h 6228031"/>
              <a:gd name="connsiteX6" fmla="*/ 974850 w 6612229"/>
              <a:gd name="connsiteY6" fmla="*/ 6228031 h 6228031"/>
              <a:gd name="connsiteX7" fmla="*/ 974850 w 6612229"/>
              <a:gd name="connsiteY7" fmla="*/ 5630463 h 6228031"/>
              <a:gd name="connsiteX8" fmla="*/ 3500309 w 6612229"/>
              <a:gd name="connsiteY8" fmla="*/ 5630463 h 6228031"/>
              <a:gd name="connsiteX9" fmla="*/ 3500309 w 6612229"/>
              <a:gd name="connsiteY9" fmla="*/ 5634264 h 6228031"/>
              <a:gd name="connsiteX10" fmla="*/ 3690128 w 6612229"/>
              <a:gd name="connsiteY10" fmla="*/ 5626895 h 6228031"/>
              <a:gd name="connsiteX11" fmla="*/ 5830856 w 6612229"/>
              <a:gd name="connsiteY11" fmla="*/ 4071245 h 6228031"/>
              <a:gd name="connsiteX12" fmla="*/ 5270909 w 6612229"/>
              <a:gd name="connsiteY12" fmla="*/ 1320360 h 6228031"/>
              <a:gd name="connsiteX13" fmla="*/ 2515064 w 6612229"/>
              <a:gd name="connsiteY13" fmla="*/ 790484 h 6228031"/>
              <a:gd name="connsiteX14" fmla="*/ 973039 w 6612229"/>
              <a:gd name="connsiteY14" fmla="*/ 3136018 h 6228031"/>
              <a:gd name="connsiteX15" fmla="*/ 1357921 w 6612229"/>
              <a:gd name="connsiteY15" fmla="*/ 3027521 h 6228031"/>
              <a:gd name="connsiteX16" fmla="*/ 782916 w 6612229"/>
              <a:gd name="connsiteY16" fmla="*/ 3878112 h 6228031"/>
              <a:gd name="connsiteX17" fmla="*/ 0 w 6612229"/>
              <a:gd name="connsiteY17" fmla="*/ 3410316 h 6228031"/>
              <a:gd name="connsiteX18" fmla="*/ 386705 w 6612229"/>
              <a:gd name="connsiteY18" fmla="*/ 3301304 h 6228031"/>
              <a:gd name="connsiteX19" fmla="*/ 2175068 w 6612229"/>
              <a:gd name="connsiteY19" fmla="*/ 293982 h 6228031"/>
              <a:gd name="connsiteX20" fmla="*/ 3530736 w 6612229"/>
              <a:gd name="connsiteY20" fmla="*/ 195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229" h="6228031">
                <a:moveTo>
                  <a:pt x="3530736" y="195"/>
                </a:moveTo>
                <a:cubicBezTo>
                  <a:pt x="4295660" y="8752"/>
                  <a:pt x="5048371" y="298526"/>
                  <a:pt x="5629685" y="844165"/>
                </a:cubicBezTo>
                <a:cubicBezTo>
                  <a:pt x="6560926" y="1718255"/>
                  <a:pt x="6863672" y="3071861"/>
                  <a:pt x="6393422" y="4258907"/>
                </a:cubicBezTo>
                <a:cubicBezTo>
                  <a:pt x="5923566" y="5444959"/>
                  <a:pt x="4777122" y="6224591"/>
                  <a:pt x="3500516" y="6226210"/>
                </a:cubicBezTo>
                <a:lnTo>
                  <a:pt x="3500309" y="6063046"/>
                </a:lnTo>
                <a:lnTo>
                  <a:pt x="3500309" y="6228031"/>
                </a:lnTo>
                <a:lnTo>
                  <a:pt x="974850" y="6228031"/>
                </a:lnTo>
                <a:lnTo>
                  <a:pt x="974850" y="5630463"/>
                </a:lnTo>
                <a:lnTo>
                  <a:pt x="3500309" y="5630463"/>
                </a:lnTo>
                <a:lnTo>
                  <a:pt x="3500309" y="5634264"/>
                </a:lnTo>
                <a:lnTo>
                  <a:pt x="3690128" y="5626895"/>
                </a:lnTo>
                <a:cubicBezTo>
                  <a:pt x="4634928" y="5554563"/>
                  <a:pt x="5466676" y="4956777"/>
                  <a:pt x="5830856" y="4071245"/>
                </a:cubicBezTo>
                <a:cubicBezTo>
                  <a:pt x="6219727" y="3125674"/>
                  <a:pt x="5998555" y="2039109"/>
                  <a:pt x="5270909" y="1320360"/>
                </a:cubicBezTo>
                <a:cubicBezTo>
                  <a:pt x="4544362" y="602697"/>
                  <a:pt x="3456350" y="393501"/>
                  <a:pt x="2515064" y="790484"/>
                </a:cubicBezTo>
                <a:cubicBezTo>
                  <a:pt x="1572757" y="1187898"/>
                  <a:pt x="963757" y="2114231"/>
                  <a:pt x="973039" y="3136018"/>
                </a:cubicBezTo>
                <a:lnTo>
                  <a:pt x="1357921" y="3027521"/>
                </a:lnTo>
                <a:lnTo>
                  <a:pt x="782916" y="3878112"/>
                </a:lnTo>
                <a:lnTo>
                  <a:pt x="0" y="3410316"/>
                </a:lnTo>
                <a:lnTo>
                  <a:pt x="386705" y="3301304"/>
                </a:lnTo>
                <a:cubicBezTo>
                  <a:pt x="309500" y="2027336"/>
                  <a:pt x="1018345" y="835339"/>
                  <a:pt x="2175068" y="293982"/>
                </a:cubicBezTo>
                <a:cubicBezTo>
                  <a:pt x="2608431" y="91164"/>
                  <a:pt x="3071782" y="-4939"/>
                  <a:pt x="3530736" y="1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Freeform 3">
            <a:extLst>
              <a:ext uri="{FF2B5EF4-FFF2-40B4-BE49-F238E27FC236}">
                <a16:creationId xmlns:a16="http://schemas.microsoft.com/office/drawing/2014/main" id="{C0C1D36D-238E-9044-BDD1-33440F6C5452}"/>
              </a:ext>
            </a:extLst>
          </p:cNvPr>
          <p:cNvSpPr/>
          <p:nvPr/>
        </p:nvSpPr>
        <p:spPr>
          <a:xfrm rot="1800000" flipH="1">
            <a:off x="7376685" y="2250252"/>
            <a:ext cx="1634742" cy="1191660"/>
          </a:xfrm>
          <a:custGeom>
            <a:avLst/>
            <a:gdLst>
              <a:gd name="connsiteX0" fmla="*/ 3441125 w 4406136"/>
              <a:gd name="connsiteY0" fmla="*/ 322111 h 3211894"/>
              <a:gd name="connsiteX1" fmla="*/ 2352747 w 4406136"/>
              <a:gd name="connsiteY1" fmla="*/ 130 h 3211894"/>
              <a:gd name="connsiteX2" fmla="*/ 1449382 w 4406136"/>
              <a:gd name="connsiteY2" fmla="*/ 195931 h 3211894"/>
              <a:gd name="connsiteX3" fmla="*/ 257686 w 4406136"/>
              <a:gd name="connsiteY3" fmla="*/ 2200233 h 3211894"/>
              <a:gd name="connsiteX4" fmla="*/ 0 w 4406136"/>
              <a:gd name="connsiteY4" fmla="*/ 2272886 h 3211894"/>
              <a:gd name="connsiteX5" fmla="*/ 521705 w 4406136"/>
              <a:gd name="connsiteY5" fmla="*/ 2584660 h 3211894"/>
              <a:gd name="connsiteX6" fmla="*/ 904866 w 4406136"/>
              <a:gd name="connsiteY6" fmla="*/ 2017763 h 3211894"/>
              <a:gd name="connsiteX7" fmla="*/ 648396 w 4406136"/>
              <a:gd name="connsiteY7" fmla="*/ 2090074 h 3211894"/>
              <a:gd name="connsiteX8" fmla="*/ 1675942 w 4406136"/>
              <a:gd name="connsiteY8" fmla="*/ 526837 h 3211894"/>
              <a:gd name="connsiteX9" fmla="*/ 3512331 w 4406136"/>
              <a:gd name="connsiteY9" fmla="*/ 879985 h 3211894"/>
              <a:gd name="connsiteX10" fmla="*/ 3885459 w 4406136"/>
              <a:gd name="connsiteY10" fmla="*/ 2713379 h 3211894"/>
              <a:gd name="connsiteX11" fmla="*/ 3648724 w 4406136"/>
              <a:gd name="connsiteY11" fmla="*/ 3117583 h 3211894"/>
              <a:gd name="connsiteX12" fmla="*/ 3609582 w 4406136"/>
              <a:gd name="connsiteY12" fmla="*/ 3163644 h 3211894"/>
              <a:gd name="connsiteX13" fmla="*/ 3739619 w 4406136"/>
              <a:gd name="connsiteY13" fmla="*/ 3169790 h 3211894"/>
              <a:gd name="connsiteX14" fmla="*/ 3909073 w 4406136"/>
              <a:gd name="connsiteY14" fmla="*/ 3187147 h 3211894"/>
              <a:gd name="connsiteX15" fmla="*/ 4065138 w 4406136"/>
              <a:gd name="connsiteY15" fmla="*/ 3211894 h 3211894"/>
              <a:gd name="connsiteX16" fmla="*/ 4122498 w 4406136"/>
              <a:gd name="connsiteY16" fmla="*/ 3121697 h 3211894"/>
              <a:gd name="connsiteX17" fmla="*/ 4260331 w 4406136"/>
              <a:gd name="connsiteY17" fmla="*/ 2838450 h 3211894"/>
              <a:gd name="connsiteX18" fmla="*/ 3751406 w 4406136"/>
              <a:gd name="connsiteY18" fmla="*/ 562614 h 3211894"/>
              <a:gd name="connsiteX19" fmla="*/ 3441125 w 4406136"/>
              <a:gd name="connsiteY19" fmla="*/ 322111 h 321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6136" h="3211894">
                <a:moveTo>
                  <a:pt x="3441125" y="322111"/>
                </a:moveTo>
                <a:cubicBezTo>
                  <a:pt x="3112743" y="114110"/>
                  <a:pt x="2735034" y="4407"/>
                  <a:pt x="2352747" y="130"/>
                </a:cubicBezTo>
                <a:cubicBezTo>
                  <a:pt x="2046918" y="-3292"/>
                  <a:pt x="1738159" y="60758"/>
                  <a:pt x="1449382" y="195931"/>
                </a:cubicBezTo>
                <a:cubicBezTo>
                  <a:pt x="678586" y="556732"/>
                  <a:pt x="206239" y="1351167"/>
                  <a:pt x="257686" y="2200233"/>
                </a:cubicBezTo>
                <a:lnTo>
                  <a:pt x="0" y="2272886"/>
                </a:lnTo>
                <a:lnTo>
                  <a:pt x="521705" y="2584660"/>
                </a:lnTo>
                <a:lnTo>
                  <a:pt x="904866" y="2017763"/>
                </a:lnTo>
                <a:lnTo>
                  <a:pt x="648396" y="2090074"/>
                </a:lnTo>
                <a:cubicBezTo>
                  <a:pt x="642211" y="1409080"/>
                  <a:pt x="1048025" y="791703"/>
                  <a:pt x="1675942" y="526837"/>
                </a:cubicBezTo>
                <a:cubicBezTo>
                  <a:pt x="2303179" y="262258"/>
                  <a:pt x="3028188" y="401682"/>
                  <a:pt x="3512331" y="879985"/>
                </a:cubicBezTo>
                <a:cubicBezTo>
                  <a:pt x="3997207" y="1359013"/>
                  <a:pt x="4144588" y="2083180"/>
                  <a:pt x="3885459" y="2713379"/>
                </a:cubicBezTo>
                <a:cubicBezTo>
                  <a:pt x="3824790" y="2860925"/>
                  <a:pt x="3744648" y="2996485"/>
                  <a:pt x="3648724" y="3117583"/>
                </a:cubicBezTo>
                <a:lnTo>
                  <a:pt x="3609582" y="3163644"/>
                </a:lnTo>
                <a:lnTo>
                  <a:pt x="3739619" y="3169790"/>
                </a:lnTo>
                <a:cubicBezTo>
                  <a:pt x="3796130" y="3174012"/>
                  <a:pt x="3852636" y="3179792"/>
                  <a:pt x="3909073" y="3187147"/>
                </a:cubicBezTo>
                <a:lnTo>
                  <a:pt x="4065138" y="3211894"/>
                </a:lnTo>
                <a:lnTo>
                  <a:pt x="4122498" y="3121697"/>
                </a:lnTo>
                <a:cubicBezTo>
                  <a:pt x="4175013" y="3031836"/>
                  <a:pt x="4221195" y="2937259"/>
                  <a:pt x="4260331" y="2838450"/>
                </a:cubicBezTo>
                <a:cubicBezTo>
                  <a:pt x="4573688" y="2047315"/>
                  <a:pt x="4371950" y="1145172"/>
                  <a:pt x="3751406" y="562614"/>
                </a:cubicBezTo>
                <a:cubicBezTo>
                  <a:pt x="3654564" y="471700"/>
                  <a:pt x="3550586" y="391445"/>
                  <a:pt x="3441125" y="322111"/>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6855B7B-6BE7-0941-84E8-B0F25EE95F14}"/>
              </a:ext>
            </a:extLst>
          </p:cNvPr>
          <p:cNvSpPr txBox="1"/>
          <p:nvPr/>
        </p:nvSpPr>
        <p:spPr>
          <a:xfrm>
            <a:off x="6277937" y="5426513"/>
            <a:ext cx="1970283" cy="461665"/>
          </a:xfrm>
          <a:prstGeom prst="rect">
            <a:avLst/>
          </a:prstGeom>
          <a:noFill/>
        </p:spPr>
        <p:txBody>
          <a:bodyPr wrap="none" rtlCol="0" anchor="ctr" anchorCtr="0">
            <a:spAutoFit/>
          </a:bodyPr>
          <a:lstStyle/>
          <a:p>
            <a:pPr algn="ct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NO UNMANAGED CHANGES</a:t>
            </a:r>
            <a:b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b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 DURING A SPRINT</a:t>
            </a:r>
          </a:p>
        </p:txBody>
      </p:sp>
      <p:sp>
        <p:nvSpPr>
          <p:cNvPr id="22" name="TextBox 21">
            <a:extLst>
              <a:ext uri="{FF2B5EF4-FFF2-40B4-BE49-F238E27FC236}">
                <a16:creationId xmlns:a16="http://schemas.microsoft.com/office/drawing/2014/main" id="{602380F3-EB37-2C4C-BBB3-6AF90D7F7585}"/>
              </a:ext>
            </a:extLst>
          </p:cNvPr>
          <p:cNvSpPr txBox="1"/>
          <p:nvPr/>
        </p:nvSpPr>
        <p:spPr>
          <a:xfrm>
            <a:off x="10464523" y="5348712"/>
            <a:ext cx="1166794" cy="954107"/>
          </a:xfrm>
          <a:prstGeom prst="rect">
            <a:avLst/>
          </a:prstGeom>
          <a:noFill/>
        </p:spPr>
        <p:txBody>
          <a:bodyPr wrap="non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POTENTIALLY</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SHIPPABLE</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INCREMENT</a:t>
            </a:r>
          </a:p>
        </p:txBody>
      </p:sp>
      <p:sp>
        <p:nvSpPr>
          <p:cNvPr id="13" name="TextBox 12">
            <a:extLst>
              <a:ext uri="{FF2B5EF4-FFF2-40B4-BE49-F238E27FC236}">
                <a16:creationId xmlns:a16="http://schemas.microsoft.com/office/drawing/2014/main" id="{CF7DA0AF-E630-3A40-B7C7-21EBB03AC8E4}"/>
              </a:ext>
            </a:extLst>
          </p:cNvPr>
          <p:cNvSpPr txBox="1"/>
          <p:nvPr/>
        </p:nvSpPr>
        <p:spPr>
          <a:xfrm>
            <a:off x="6655516" y="3954533"/>
            <a:ext cx="1051891"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23" name="Subtitle 2">
            <a:extLst>
              <a:ext uri="{FF2B5EF4-FFF2-40B4-BE49-F238E27FC236}">
                <a16:creationId xmlns:a16="http://schemas.microsoft.com/office/drawing/2014/main" id="{46173DBA-9BD9-EA41-B26E-680ADD478D47}"/>
              </a:ext>
            </a:extLst>
          </p:cNvPr>
          <p:cNvSpPr txBox="1">
            <a:spLocks/>
          </p:cNvSpPr>
          <p:nvPr/>
        </p:nvSpPr>
        <p:spPr>
          <a:xfrm>
            <a:off x="6825688" y="4144359"/>
            <a:ext cx="692177" cy="266676"/>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3 weeks</a:t>
            </a:r>
          </a:p>
        </p:txBody>
      </p:sp>
      <p:sp>
        <p:nvSpPr>
          <p:cNvPr id="26" name="Right Arrow 25">
            <a:extLst>
              <a:ext uri="{FF2B5EF4-FFF2-40B4-BE49-F238E27FC236}">
                <a16:creationId xmlns:a16="http://schemas.microsoft.com/office/drawing/2014/main" id="{EFDDF392-DE40-4F43-BD81-165CC44E337C}"/>
              </a:ext>
            </a:extLst>
          </p:cNvPr>
          <p:cNvSpPr/>
          <p:nvPr/>
        </p:nvSpPr>
        <p:spPr>
          <a:xfrm>
            <a:off x="9824024" y="4930173"/>
            <a:ext cx="660067" cy="4444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1" name="TextBox 50">
            <a:extLst>
              <a:ext uri="{FF2B5EF4-FFF2-40B4-BE49-F238E27FC236}">
                <a16:creationId xmlns:a16="http://schemas.microsoft.com/office/drawing/2014/main" id="{170D551E-E34B-D24E-8EDA-885A5A26B9FC}"/>
              </a:ext>
            </a:extLst>
          </p:cNvPr>
          <p:cNvSpPr txBox="1"/>
          <p:nvPr/>
        </p:nvSpPr>
        <p:spPr>
          <a:xfrm>
            <a:off x="8318565" y="5411124"/>
            <a:ext cx="2026603" cy="954107"/>
          </a:xfrm>
          <a:prstGeom prst="rect">
            <a:avLst/>
          </a:prstGeom>
          <a:noFill/>
        </p:spPr>
        <p:txBody>
          <a:bodyPr wrap="squar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DEMO</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&amp; SPRINT RETROSPECTIVE</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end of sprint</a:t>
            </a:r>
          </a:p>
        </p:txBody>
      </p:sp>
      <p:sp>
        <p:nvSpPr>
          <p:cNvPr id="52" name="TextBox 51">
            <a:extLst>
              <a:ext uri="{FF2B5EF4-FFF2-40B4-BE49-F238E27FC236}">
                <a16:creationId xmlns:a16="http://schemas.microsoft.com/office/drawing/2014/main" id="{DDAC9BFC-E95F-6A49-A929-F2C8AA324DA6}"/>
              </a:ext>
            </a:extLst>
          </p:cNvPr>
          <p:cNvSpPr txBox="1"/>
          <p:nvPr/>
        </p:nvSpPr>
        <p:spPr>
          <a:xfrm>
            <a:off x="4076921" y="5099641"/>
            <a:ext cx="1855957"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PLANNING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start of sprint</a:t>
            </a:r>
          </a:p>
        </p:txBody>
      </p:sp>
      <p:sp>
        <p:nvSpPr>
          <p:cNvPr id="65" name="TextBox 64">
            <a:extLst>
              <a:ext uri="{FF2B5EF4-FFF2-40B4-BE49-F238E27FC236}">
                <a16:creationId xmlns:a16="http://schemas.microsoft.com/office/drawing/2014/main" id="{6A95C7F4-C9E9-B847-9FF0-9A12E2B51541}"/>
              </a:ext>
            </a:extLst>
          </p:cNvPr>
          <p:cNvSpPr txBox="1"/>
          <p:nvPr/>
        </p:nvSpPr>
        <p:spPr>
          <a:xfrm>
            <a:off x="34724" y="2399763"/>
            <a:ext cx="2178637" cy="523220"/>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BUSINESS REQUIREMENTS, BASED ON ROADMAP</a:t>
            </a:r>
          </a:p>
        </p:txBody>
      </p:sp>
      <p:sp>
        <p:nvSpPr>
          <p:cNvPr id="40" name="Rectangle 39"/>
          <p:cNvSpPr/>
          <p:nvPr/>
        </p:nvSpPr>
        <p:spPr>
          <a:xfrm>
            <a:off x="323594" y="422578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594" y="3850393"/>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5977" y="347499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44626" y="3102136"/>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201691" y="3401889"/>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6569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1219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5674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201691" y="3686545"/>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6569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11219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5674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2201689" y="3970515"/>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12191" y="3978808"/>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201688" y="4265563"/>
            <a:ext cx="1796623"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201689"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114383"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13361" y="5152412"/>
            <a:ext cx="1796623"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0D7B4A-B2EC-104C-856F-535C19D1E9EA}"/>
              </a:ext>
            </a:extLst>
          </p:cNvPr>
          <p:cNvSpPr txBox="1"/>
          <p:nvPr/>
        </p:nvSpPr>
        <p:spPr>
          <a:xfrm rot="16200000">
            <a:off x="1506947" y="4111878"/>
            <a:ext cx="981359" cy="338554"/>
          </a:xfrm>
          <a:prstGeom prst="rect">
            <a:avLst/>
          </a:prstGeom>
          <a:noFill/>
        </p:spPr>
        <p:txBody>
          <a:bodyPr wrap="none" rtlCol="0" anchor="b" anchorCtr="0">
            <a:spAutoFit/>
          </a:bodyPr>
          <a:lstStyle/>
          <a:p>
            <a:pPr algn="ctr"/>
            <a:r>
              <a:rPr lang="en-US" sz="1600" b="1" dirty="0">
                <a:solidFill>
                  <a:schemeClr val="accent2">
                    <a:lumMod val="75000"/>
                  </a:schemeClr>
                </a:solidFill>
                <a:latin typeface="Calibri" panose="020F0502020204030204" pitchFamily="34" charset="0"/>
                <a:ea typeface="League Spartan" charset="0"/>
                <a:cs typeface="Calibri" panose="020F0502020204030204" pitchFamily="34" charset="0"/>
              </a:rPr>
              <a:t>PRIORITY</a:t>
            </a:r>
          </a:p>
        </p:txBody>
      </p:sp>
      <p:sp>
        <p:nvSpPr>
          <p:cNvPr id="2" name="Bent Arrow 1"/>
          <p:cNvSpPr/>
          <p:nvPr/>
        </p:nvSpPr>
        <p:spPr>
          <a:xfrm rot="10800000" flipH="1">
            <a:off x="784321" y="4687126"/>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6A95C7F4-C9E9-B847-9FF0-9A12E2B51541}"/>
              </a:ext>
            </a:extLst>
          </p:cNvPr>
          <p:cNvSpPr txBox="1"/>
          <p:nvPr/>
        </p:nvSpPr>
        <p:spPr>
          <a:xfrm>
            <a:off x="2120701" y="5772459"/>
            <a:ext cx="2178637" cy="307777"/>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 BACKLOG</a:t>
            </a:r>
          </a:p>
        </p:txBody>
      </p:sp>
      <p:sp>
        <p:nvSpPr>
          <p:cNvPr id="6" name="Oval 5"/>
          <p:cNvSpPr/>
          <p:nvPr/>
        </p:nvSpPr>
        <p:spPr>
          <a:xfrm>
            <a:off x="2243677" y="142727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38" y="1578427"/>
            <a:ext cx="794874" cy="794874"/>
          </a:xfrm>
          <a:prstGeom prst="rect">
            <a:avLst/>
          </a:prstGeom>
          <a:solidFill>
            <a:schemeClr val="bg1"/>
          </a:solidFill>
          <a:effectLst/>
        </p:spPr>
      </p:pic>
      <p:sp>
        <p:nvSpPr>
          <p:cNvPr id="118" name="Rectangle 117"/>
          <p:cNvSpPr/>
          <p:nvPr/>
        </p:nvSpPr>
        <p:spPr>
          <a:xfrm>
            <a:off x="4191964" y="4810753"/>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4721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510246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57714" y="4810751"/>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Bent Arrow 121"/>
          <p:cNvSpPr/>
          <p:nvPr/>
        </p:nvSpPr>
        <p:spPr>
          <a:xfrm rot="5400000">
            <a:off x="3919595" y="3537113"/>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4197373"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513029"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28685"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144341"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59997"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75654"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56" y="180216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09" y="1316713"/>
            <a:ext cx="815340" cy="815340"/>
          </a:xfrm>
          <a:prstGeom prst="rect">
            <a:avLst/>
          </a:prstGeom>
          <a:noFill/>
        </p:spPr>
      </p:pic>
      <p:sp>
        <p:nvSpPr>
          <p:cNvPr id="135" name="TextBox 134">
            <a:extLst>
              <a:ext uri="{FF2B5EF4-FFF2-40B4-BE49-F238E27FC236}">
                <a16:creationId xmlns:a16="http://schemas.microsoft.com/office/drawing/2014/main" id="{CF7DA0AF-E630-3A40-B7C7-21EBB03AC8E4}"/>
              </a:ext>
            </a:extLst>
          </p:cNvPr>
          <p:cNvSpPr txBox="1"/>
          <p:nvPr/>
        </p:nvSpPr>
        <p:spPr>
          <a:xfrm>
            <a:off x="7707482" y="2447660"/>
            <a:ext cx="739305"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DAILY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SCRUM</a:t>
            </a:r>
          </a:p>
        </p:txBody>
      </p:sp>
      <p:sp>
        <p:nvSpPr>
          <p:cNvPr id="136" name="Subtitle 2">
            <a:extLst>
              <a:ext uri="{FF2B5EF4-FFF2-40B4-BE49-F238E27FC236}">
                <a16:creationId xmlns:a16="http://schemas.microsoft.com/office/drawing/2014/main" id="{46173DBA-9BD9-EA41-B26E-680ADD478D47}"/>
              </a:ext>
            </a:extLst>
          </p:cNvPr>
          <p:cNvSpPr txBox="1">
            <a:spLocks/>
          </p:cNvSpPr>
          <p:nvPr/>
        </p:nvSpPr>
        <p:spPr>
          <a:xfrm>
            <a:off x="7560967" y="2844189"/>
            <a:ext cx="1140504" cy="507831"/>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15 min, every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24 </a:t>
            </a:r>
            <a:r>
              <a:rPr lang="en-US" sz="1400" b="1" dirty="0" err="1">
                <a:solidFill>
                  <a:schemeClr val="tx2">
                    <a:lumMod val="50000"/>
                  </a:schemeClr>
                </a:solidFill>
                <a:latin typeface="Calibri" panose="020F0502020204030204" pitchFamily="34" charset="0"/>
                <a:ea typeface="League Spartan" charset="0"/>
                <a:cs typeface="Calibri" panose="020F0502020204030204" pitchFamily="34" charset="0"/>
              </a:rPr>
              <a:t>hrs</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138" name="Rectangle 137"/>
          <p:cNvSpPr/>
          <p:nvPr/>
        </p:nvSpPr>
        <p:spPr>
          <a:xfrm>
            <a:off x="8823848" y="4960620"/>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0602354" y="4921584"/>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DDAC9BFC-E95F-6A49-A929-F2C8AA324DA6}"/>
              </a:ext>
            </a:extLst>
          </p:cNvPr>
          <p:cNvSpPr txBox="1"/>
          <p:nvPr/>
        </p:nvSpPr>
        <p:spPr>
          <a:xfrm>
            <a:off x="1889869" y="2837561"/>
            <a:ext cx="2395079"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BACKLOG GROOMING</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Weekly housekeeping session</a:t>
            </a:r>
          </a:p>
        </p:txBody>
      </p:sp>
      <p:grpSp>
        <p:nvGrpSpPr>
          <p:cNvPr id="147" name="Group 146">
            <a:extLst>
              <a:ext uri="{FF2B5EF4-FFF2-40B4-BE49-F238E27FC236}">
                <a16:creationId xmlns:a16="http://schemas.microsoft.com/office/drawing/2014/main" id="{8367B64C-823E-2649-B78F-C9A677A22301}"/>
              </a:ext>
            </a:extLst>
          </p:cNvPr>
          <p:cNvGrpSpPr/>
          <p:nvPr/>
        </p:nvGrpSpPr>
        <p:grpSpPr>
          <a:xfrm>
            <a:off x="9838487" y="588807"/>
            <a:ext cx="1727745" cy="1543246"/>
            <a:chOff x="7314972" y="3059762"/>
            <a:chExt cx="9747708" cy="8706788"/>
          </a:xfrm>
        </p:grpSpPr>
        <p:sp>
          <p:nvSpPr>
            <p:cNvPr id="148" name="Right Triangle 147">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49" name="Freeform 148">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0" name="Freeform 149">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1" name="Freeform 150">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2" name="Freeform 151">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3" name="Freeform 152">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4" name="Freeform 153">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08633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ontent Placeholder 7">
            <a:extLst>
              <a:ext uri="{FF2B5EF4-FFF2-40B4-BE49-F238E27FC236}">
                <a16:creationId xmlns:a16="http://schemas.microsoft.com/office/drawing/2014/main" id="{4B292B97-F221-4FD6-9E1C-9A89A4FA04DA}"/>
              </a:ext>
            </a:extLst>
          </p:cNvPr>
          <p:cNvSpPr txBox="1">
            <a:spLocks/>
          </p:cNvSpPr>
          <p:nvPr/>
        </p:nvSpPr>
        <p:spPr bwMode="auto">
          <a:xfrm>
            <a:off x="8318046" y="2895912"/>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01" name="Rectangle 100">
            <a:extLst>
              <a:ext uri="{FF2B5EF4-FFF2-40B4-BE49-F238E27FC236}">
                <a16:creationId xmlns:a16="http://schemas.microsoft.com/office/drawing/2014/main" id="{508E91DE-68BE-48BA-9A28-587D19D9E9B7}"/>
              </a:ext>
            </a:extLst>
          </p:cNvPr>
          <p:cNvSpPr/>
          <p:nvPr/>
        </p:nvSpPr>
        <p:spPr bwMode="auto">
          <a:xfrm>
            <a:off x="8387723" y="2967168"/>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2" name="Content Placeholder 7">
            <a:extLst>
              <a:ext uri="{FF2B5EF4-FFF2-40B4-BE49-F238E27FC236}">
                <a16:creationId xmlns:a16="http://schemas.microsoft.com/office/drawing/2014/main" id="{11A97B68-CFED-40BC-92AD-41EE13A6A824}"/>
              </a:ext>
            </a:extLst>
          </p:cNvPr>
          <p:cNvSpPr txBox="1">
            <a:spLocks/>
          </p:cNvSpPr>
          <p:nvPr/>
        </p:nvSpPr>
        <p:spPr bwMode="auto">
          <a:xfrm>
            <a:off x="2691809"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93" name="Content Placeholder 7">
            <a:extLst>
              <a:ext uri="{FF2B5EF4-FFF2-40B4-BE49-F238E27FC236}">
                <a16:creationId xmlns:a16="http://schemas.microsoft.com/office/drawing/2014/main" id="{8AA642AF-FBC2-4413-A7E4-616F82181227}"/>
              </a:ext>
            </a:extLst>
          </p:cNvPr>
          <p:cNvSpPr txBox="1">
            <a:spLocks/>
          </p:cNvSpPr>
          <p:nvPr/>
        </p:nvSpPr>
        <p:spPr bwMode="auto">
          <a:xfrm>
            <a:off x="4095060"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94" name="Content Placeholder 7">
            <a:extLst>
              <a:ext uri="{FF2B5EF4-FFF2-40B4-BE49-F238E27FC236}">
                <a16:creationId xmlns:a16="http://schemas.microsoft.com/office/drawing/2014/main" id="{E46A3233-8319-46D2-ABE1-1B05F7CCD676}"/>
              </a:ext>
            </a:extLst>
          </p:cNvPr>
          <p:cNvSpPr txBox="1">
            <a:spLocks/>
          </p:cNvSpPr>
          <p:nvPr/>
        </p:nvSpPr>
        <p:spPr bwMode="auto">
          <a:xfrm>
            <a:off x="5498314"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5" name="Content Placeholder 7">
            <a:extLst>
              <a:ext uri="{FF2B5EF4-FFF2-40B4-BE49-F238E27FC236}">
                <a16:creationId xmlns:a16="http://schemas.microsoft.com/office/drawing/2014/main" id="{054082AA-AF81-4D28-B8AB-33AD15E4FBDF}"/>
              </a:ext>
            </a:extLst>
          </p:cNvPr>
          <p:cNvSpPr txBox="1">
            <a:spLocks/>
          </p:cNvSpPr>
          <p:nvPr/>
        </p:nvSpPr>
        <p:spPr bwMode="auto">
          <a:xfrm>
            <a:off x="6901565"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6" name="Rectangle 95">
            <a:extLst>
              <a:ext uri="{FF2B5EF4-FFF2-40B4-BE49-F238E27FC236}">
                <a16:creationId xmlns:a16="http://schemas.microsoft.com/office/drawing/2014/main" id="{076D1455-56CC-4106-81E4-6A05B1203004}"/>
              </a:ext>
            </a:extLst>
          </p:cNvPr>
          <p:cNvSpPr/>
          <p:nvPr/>
        </p:nvSpPr>
        <p:spPr bwMode="auto">
          <a:xfrm>
            <a:off x="2757281"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7" name="Rectangle 96">
            <a:extLst>
              <a:ext uri="{FF2B5EF4-FFF2-40B4-BE49-F238E27FC236}">
                <a16:creationId xmlns:a16="http://schemas.microsoft.com/office/drawing/2014/main" id="{B01333AE-2487-4FD3-A18F-F5A136A9D196}"/>
              </a:ext>
            </a:extLst>
          </p:cNvPr>
          <p:cNvSpPr/>
          <p:nvPr/>
        </p:nvSpPr>
        <p:spPr bwMode="auto">
          <a:xfrm>
            <a:off x="4160532"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8" name="Rectangle 97">
            <a:extLst>
              <a:ext uri="{FF2B5EF4-FFF2-40B4-BE49-F238E27FC236}">
                <a16:creationId xmlns:a16="http://schemas.microsoft.com/office/drawing/2014/main" id="{FCC4EDCC-6F06-48E5-ABE7-26D5FFA9F3BC}"/>
              </a:ext>
            </a:extLst>
          </p:cNvPr>
          <p:cNvSpPr/>
          <p:nvPr/>
        </p:nvSpPr>
        <p:spPr bwMode="auto">
          <a:xfrm>
            <a:off x="5563786"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9" name="Rectangle 98">
            <a:extLst>
              <a:ext uri="{FF2B5EF4-FFF2-40B4-BE49-F238E27FC236}">
                <a16:creationId xmlns:a16="http://schemas.microsoft.com/office/drawing/2014/main" id="{C151C6E3-0724-41AC-8985-0F8766AE2CA3}"/>
              </a:ext>
            </a:extLst>
          </p:cNvPr>
          <p:cNvSpPr/>
          <p:nvPr/>
        </p:nvSpPr>
        <p:spPr bwMode="auto">
          <a:xfrm>
            <a:off x="6981614" y="2960027"/>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62" name="Rectangle 61"/>
          <p:cNvSpPr/>
          <p:nvPr/>
        </p:nvSpPr>
        <p:spPr bwMode="auto">
          <a:xfrm>
            <a:off x="409505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3" name="Rectangle 62"/>
          <p:cNvSpPr/>
          <p:nvPr/>
        </p:nvSpPr>
        <p:spPr bwMode="auto">
          <a:xfrm>
            <a:off x="5498313"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4" name="Rectangle 63"/>
          <p:cNvSpPr/>
          <p:nvPr/>
        </p:nvSpPr>
        <p:spPr bwMode="auto">
          <a:xfrm>
            <a:off x="6902971"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6" name="Rectangle 65"/>
          <p:cNvSpPr/>
          <p:nvPr/>
        </p:nvSpPr>
        <p:spPr bwMode="auto">
          <a:xfrm>
            <a:off x="830226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3" name="Rectangle 2"/>
          <p:cNvSpPr/>
          <p:nvPr/>
        </p:nvSpPr>
        <p:spPr bwMode="auto">
          <a:xfrm>
            <a:off x="2693215"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2" name="Title 1"/>
          <p:cNvSpPr>
            <a:spLocks noGrp="1"/>
          </p:cNvSpPr>
          <p:nvPr>
            <p:ph type="title"/>
          </p:nvPr>
        </p:nvSpPr>
        <p:spPr>
          <a:xfrm>
            <a:off x="146115" y="197104"/>
            <a:ext cx="10969625" cy="732508"/>
          </a:xfrm>
        </p:spPr>
        <p:txBody>
          <a:bodyPr/>
          <a:lstStyle/>
          <a:p>
            <a:r>
              <a:rPr lang="en-US" dirty="0"/>
              <a:t>Daily Activities in a CASB Sprint (Illustrative)</a:t>
            </a:r>
            <a:br>
              <a:rPr lang="en-US" dirty="0"/>
            </a:br>
            <a:endParaRPr lang="en-US" dirty="0"/>
          </a:p>
        </p:txBody>
      </p:sp>
      <p:sp>
        <p:nvSpPr>
          <p:cNvPr id="65" name="Slide Number Placeholder 4"/>
          <p:cNvSpPr>
            <a:spLocks noGrp="1"/>
          </p:cNvSpPr>
          <p:nvPr>
            <p:ph type="sldNum" sz="quarter" idx="12"/>
          </p:nvPr>
        </p:nvSpPr>
        <p:spPr>
          <a:xfrm>
            <a:off x="9503343" y="6055770"/>
            <a:ext cx="153888" cy="153888"/>
          </a:xfrm>
        </p:spPr>
        <p:txBody>
          <a:bodyPr/>
          <a:lstStyle/>
          <a:p>
            <a:pPr>
              <a:defRPr/>
            </a:pPr>
            <a:fld id="{446C9BED-6FD4-4BA4-B6B0-4A26058AC9EF}" type="slidenum">
              <a:rPr lang="en-US" smtClean="0">
                <a:solidFill>
                  <a:prstClr val="white"/>
                </a:solidFill>
              </a:rPr>
              <a:pPr>
                <a:defRPr/>
              </a:pPr>
              <a:t>45</a:t>
            </a:fld>
            <a:endParaRPr lang="en-US" dirty="0">
              <a:solidFill>
                <a:prstClr val="white"/>
              </a:solidFill>
            </a:endParaRPr>
          </a:p>
        </p:txBody>
      </p:sp>
      <p:sp>
        <p:nvSpPr>
          <p:cNvPr id="6" name="Content Placeholder 7"/>
          <p:cNvSpPr txBox="1">
            <a:spLocks/>
          </p:cNvSpPr>
          <p:nvPr/>
        </p:nvSpPr>
        <p:spPr bwMode="auto">
          <a:xfrm>
            <a:off x="1076263" y="744992"/>
            <a:ext cx="9150521" cy="3048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lvl1pPr marL="168227" indent="-168227" algn="l" rtl="0" eaLnBrk="1" fontAlgn="base" hangingPunct="1">
              <a:spcBef>
                <a:spcPts val="500"/>
              </a:spcBef>
              <a:spcAft>
                <a:spcPts val="400"/>
              </a:spcAft>
              <a:buClr>
                <a:schemeClr val="accent1"/>
              </a:buClr>
              <a:buFont typeface="Times" pitchFamily="-64" charset="0"/>
              <a:buChar char="•"/>
              <a:defRPr sz="1800">
                <a:solidFill>
                  <a:srgbClr val="000000"/>
                </a:solidFill>
                <a:latin typeface="+mn-lt"/>
                <a:ea typeface="+mn-ea"/>
                <a:cs typeface="+mn-cs"/>
              </a:defRPr>
            </a:lvl1pPr>
            <a:lvl2pPr marL="450722" indent="-168227" algn="l" rtl="0" eaLnBrk="1" fontAlgn="base" hangingPunct="1">
              <a:spcBef>
                <a:spcPts val="500"/>
              </a:spcBef>
              <a:spcAft>
                <a:spcPts val="400"/>
              </a:spcAft>
              <a:buClr>
                <a:schemeClr val="accent1"/>
              </a:buClr>
              <a:buFont typeface="Times" pitchFamily="-64" charset="0"/>
              <a:buChar char="–"/>
              <a:defRPr sz="1600">
                <a:solidFill>
                  <a:srgbClr val="000000"/>
                </a:solidFill>
                <a:latin typeface="+mn-lt"/>
              </a:defRPr>
            </a:lvl2pPr>
            <a:lvl3pPr marL="684018" indent="-119029" algn="l" rtl="0" eaLnBrk="1" fontAlgn="base" hangingPunct="1">
              <a:spcBef>
                <a:spcPts val="500"/>
              </a:spcBef>
              <a:spcAft>
                <a:spcPts val="400"/>
              </a:spcAft>
              <a:buClr>
                <a:schemeClr val="accent1"/>
              </a:buClr>
              <a:buFont typeface="Times" pitchFamily="-64" charset="0"/>
              <a:buChar char="•"/>
              <a:defRPr sz="1400">
                <a:solidFill>
                  <a:srgbClr val="000000"/>
                </a:solidFill>
                <a:latin typeface="+mn-lt"/>
              </a:defRPr>
            </a:lvl3pPr>
            <a:lvl4pPr marL="910965" indent="-112681" algn="l" rtl="0" eaLnBrk="1" fontAlgn="base" hangingPunct="1">
              <a:spcBef>
                <a:spcPts val="500"/>
              </a:spcBef>
              <a:spcAft>
                <a:spcPts val="400"/>
              </a:spcAft>
              <a:buClr>
                <a:schemeClr val="accent1"/>
              </a:buClr>
              <a:buFont typeface="Times" pitchFamily="-64" charset="0"/>
              <a:buChar char="-"/>
              <a:defRPr sz="1200">
                <a:solidFill>
                  <a:srgbClr val="000000"/>
                </a:solidFill>
                <a:latin typeface="+mn-lt"/>
              </a:defRPr>
            </a:lvl4pPr>
            <a:lvl5pPr marL="1142674" indent="-111093" algn="l" rtl="0" eaLnBrk="1" fontAlgn="base" hangingPunct="1">
              <a:spcBef>
                <a:spcPts val="500"/>
              </a:spcBef>
              <a:spcAft>
                <a:spcPts val="400"/>
              </a:spcAft>
              <a:buClr>
                <a:schemeClr val="accent1"/>
              </a:buClr>
              <a:buFont typeface="Times" pitchFamily="-64" charset="0"/>
              <a:buChar char="•"/>
              <a:defRPr sz="1100">
                <a:solidFill>
                  <a:srgbClr val="000000"/>
                </a:solidFill>
                <a:latin typeface="+mn-lt"/>
              </a:defRPr>
            </a:lvl5pPr>
            <a:lvl6pPr marL="159974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6pPr>
            <a:lvl7pPr marL="205681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7pPr>
            <a:lvl8pPr marL="2513883"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8pPr>
            <a:lvl9pPr marL="297095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9pPr>
          </a:lstStyle>
          <a:p>
            <a:pPr algn="ctr">
              <a:spcBef>
                <a:spcPts val="0"/>
              </a:spcBef>
              <a:spcAft>
                <a:spcPts val="0"/>
              </a:spcAft>
              <a:buClr>
                <a:srgbClr val="3860B8"/>
              </a:buClr>
              <a:buNone/>
              <a:defRPr/>
            </a:pPr>
            <a:r>
              <a:rPr lang="en-US" sz="1400" b="1" kern="0" dirty="0">
                <a:solidFill>
                  <a:schemeClr val="bg2"/>
                </a:solidFill>
              </a:rPr>
              <a:t>SPRINT N</a:t>
            </a:r>
          </a:p>
        </p:txBody>
      </p:sp>
      <p:sp>
        <p:nvSpPr>
          <p:cNvPr id="7" name="Content Placeholder 7"/>
          <p:cNvSpPr txBox="1">
            <a:spLocks/>
          </p:cNvSpPr>
          <p:nvPr/>
        </p:nvSpPr>
        <p:spPr bwMode="auto">
          <a:xfrm>
            <a:off x="2693215"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1</a:t>
            </a:r>
          </a:p>
        </p:txBody>
      </p:sp>
      <p:sp>
        <p:nvSpPr>
          <p:cNvPr id="8" name="Content Placeholder 7"/>
          <p:cNvSpPr txBox="1">
            <a:spLocks/>
          </p:cNvSpPr>
          <p:nvPr/>
        </p:nvSpPr>
        <p:spPr bwMode="auto">
          <a:xfrm>
            <a:off x="4096466"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2</a:t>
            </a:r>
          </a:p>
        </p:txBody>
      </p:sp>
      <p:sp>
        <p:nvSpPr>
          <p:cNvPr id="9" name="Content Placeholder 7"/>
          <p:cNvSpPr txBox="1">
            <a:spLocks/>
          </p:cNvSpPr>
          <p:nvPr/>
        </p:nvSpPr>
        <p:spPr bwMode="auto">
          <a:xfrm>
            <a:off x="5499720"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3 </a:t>
            </a:r>
          </a:p>
        </p:txBody>
      </p:sp>
      <p:sp>
        <p:nvSpPr>
          <p:cNvPr id="10" name="Content Placeholder 7"/>
          <p:cNvSpPr txBox="1">
            <a:spLocks/>
          </p:cNvSpPr>
          <p:nvPr/>
        </p:nvSpPr>
        <p:spPr bwMode="auto">
          <a:xfrm>
            <a:off x="6902971"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4</a:t>
            </a:r>
          </a:p>
        </p:txBody>
      </p:sp>
      <p:sp>
        <p:nvSpPr>
          <p:cNvPr id="11" name="Content Placeholder 7"/>
          <p:cNvSpPr txBox="1">
            <a:spLocks/>
          </p:cNvSpPr>
          <p:nvPr/>
        </p:nvSpPr>
        <p:spPr bwMode="auto">
          <a:xfrm>
            <a:off x="8306224"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5</a:t>
            </a:r>
          </a:p>
        </p:txBody>
      </p:sp>
      <p:sp>
        <p:nvSpPr>
          <p:cNvPr id="52" name="Content Placeholder 7"/>
          <p:cNvSpPr txBox="1">
            <a:spLocks/>
          </p:cNvSpPr>
          <p:nvPr/>
        </p:nvSpPr>
        <p:spPr bwMode="auto">
          <a:xfrm rot="16200000">
            <a:off x="140130" y="1790270"/>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1</a:t>
            </a:r>
          </a:p>
        </p:txBody>
      </p:sp>
      <p:sp>
        <p:nvSpPr>
          <p:cNvPr id="47" name="Content Placeholder 7"/>
          <p:cNvSpPr txBox="1">
            <a:spLocks/>
          </p:cNvSpPr>
          <p:nvPr/>
        </p:nvSpPr>
        <p:spPr bwMode="auto">
          <a:xfrm>
            <a:off x="2691810"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48" name="Content Placeholder 7"/>
          <p:cNvSpPr txBox="1">
            <a:spLocks/>
          </p:cNvSpPr>
          <p:nvPr/>
        </p:nvSpPr>
        <p:spPr bwMode="auto">
          <a:xfrm>
            <a:off x="4095061"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49" name="Content Placeholder 7"/>
          <p:cNvSpPr txBox="1">
            <a:spLocks/>
          </p:cNvSpPr>
          <p:nvPr/>
        </p:nvSpPr>
        <p:spPr bwMode="auto">
          <a:xfrm>
            <a:off x="5498315"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0" name="Content Placeholder 7"/>
          <p:cNvSpPr txBox="1">
            <a:spLocks/>
          </p:cNvSpPr>
          <p:nvPr/>
        </p:nvSpPr>
        <p:spPr bwMode="auto">
          <a:xfrm>
            <a:off x="6901566"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1" name="Content Placeholder 7"/>
          <p:cNvSpPr txBox="1">
            <a:spLocks/>
          </p:cNvSpPr>
          <p:nvPr/>
        </p:nvSpPr>
        <p:spPr bwMode="auto">
          <a:xfrm>
            <a:off x="8301962"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4" name="Rectangle 53"/>
          <p:cNvSpPr/>
          <p:nvPr/>
        </p:nvSpPr>
        <p:spPr bwMode="auto">
          <a:xfrm>
            <a:off x="2758629" y="1483693"/>
            <a:ext cx="1202788" cy="457200"/>
          </a:xfrm>
          <a:prstGeom prst="rect">
            <a:avLst/>
          </a:prstGeom>
          <a:solidFill>
            <a:schemeClr val="accent2">
              <a:lumMod val="75000"/>
            </a:scheme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Sprint Planning</a:t>
            </a:r>
          </a:p>
          <a:p>
            <a:pPr defTabSz="914139" eaLnBrk="0" hangingPunct="0"/>
            <a:r>
              <a:rPr lang="en-US" sz="1400" kern="0" dirty="0">
                <a:solidFill>
                  <a:srgbClr val="FFFFFF"/>
                </a:solidFill>
                <a:latin typeface="Calibri"/>
              </a:rPr>
              <a:t>(1.5 hours)</a:t>
            </a:r>
          </a:p>
        </p:txBody>
      </p:sp>
      <p:sp>
        <p:nvSpPr>
          <p:cNvPr id="59" name="Rectangle 58"/>
          <p:cNvSpPr/>
          <p:nvPr/>
        </p:nvSpPr>
        <p:spPr bwMode="auto">
          <a:xfrm>
            <a:off x="8371639"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5" name="Rectangle 54"/>
          <p:cNvSpPr/>
          <p:nvPr/>
        </p:nvSpPr>
        <p:spPr bwMode="auto">
          <a:xfrm>
            <a:off x="4161880"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7" name="Rectangle 56"/>
          <p:cNvSpPr/>
          <p:nvPr/>
        </p:nvSpPr>
        <p:spPr bwMode="auto">
          <a:xfrm>
            <a:off x="5565134"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8" name="Rectangle 57"/>
          <p:cNvSpPr/>
          <p:nvPr/>
        </p:nvSpPr>
        <p:spPr bwMode="auto">
          <a:xfrm>
            <a:off x="6968386" y="1483693"/>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050" kern="0" dirty="0">
                <a:solidFill>
                  <a:srgbClr val="FFFFFF"/>
                </a:solidFill>
                <a:latin typeface="Calibri"/>
              </a:rPr>
              <a:t>Backlog Grooming</a:t>
            </a:r>
          </a:p>
          <a:p>
            <a:pPr defTabSz="914139" eaLnBrk="0" hangingPunct="0">
              <a:defRPr/>
            </a:pPr>
            <a:r>
              <a:rPr lang="en-US" sz="1400" kern="0" dirty="0">
                <a:solidFill>
                  <a:srgbClr val="FFFFFF"/>
                </a:solidFill>
                <a:latin typeface="Calibri"/>
              </a:rPr>
              <a:t>1 hour</a:t>
            </a:r>
          </a:p>
        </p:txBody>
      </p:sp>
      <p:grpSp>
        <p:nvGrpSpPr>
          <p:cNvPr id="12" name="Group 11"/>
          <p:cNvGrpSpPr/>
          <p:nvPr/>
        </p:nvGrpSpPr>
        <p:grpSpPr>
          <a:xfrm>
            <a:off x="1266516" y="2007000"/>
            <a:ext cx="8848581" cy="762000"/>
            <a:chOff x="762001" y="3176897"/>
            <a:chExt cx="7857980" cy="762000"/>
          </a:xfrm>
        </p:grpSpPr>
        <p:sp>
          <p:nvSpPr>
            <p:cNvPr id="71" name="Rectangle 70"/>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5" name="Rectangle 84"/>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6" name="Rectangle 75"/>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77" name="Rectangle 76"/>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6" descr="C:\Gioia Files\Weebles\Weeble Mania\j0434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12" name="Content Placeholder 7"/>
          <p:cNvSpPr txBox="1">
            <a:spLocks/>
          </p:cNvSpPr>
          <p:nvPr/>
        </p:nvSpPr>
        <p:spPr bwMode="auto">
          <a:xfrm>
            <a:off x="2691810"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113" name="Content Placeholder 7"/>
          <p:cNvSpPr txBox="1">
            <a:spLocks/>
          </p:cNvSpPr>
          <p:nvPr/>
        </p:nvSpPr>
        <p:spPr bwMode="auto">
          <a:xfrm>
            <a:off x="4095061"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114" name="Content Placeholder 7"/>
          <p:cNvSpPr txBox="1">
            <a:spLocks/>
          </p:cNvSpPr>
          <p:nvPr/>
        </p:nvSpPr>
        <p:spPr bwMode="auto">
          <a:xfrm>
            <a:off x="5498315"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5" name="Content Placeholder 7"/>
          <p:cNvSpPr txBox="1">
            <a:spLocks/>
          </p:cNvSpPr>
          <p:nvPr/>
        </p:nvSpPr>
        <p:spPr bwMode="auto">
          <a:xfrm>
            <a:off x="6901566"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6" name="Content Placeholder 7"/>
          <p:cNvSpPr txBox="1">
            <a:spLocks/>
          </p:cNvSpPr>
          <p:nvPr/>
        </p:nvSpPr>
        <p:spPr bwMode="auto">
          <a:xfrm>
            <a:off x="8304819"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56" name="Rectangle 155"/>
          <p:cNvSpPr/>
          <p:nvPr/>
        </p:nvSpPr>
        <p:spPr bwMode="auto">
          <a:xfrm>
            <a:off x="2757282"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57" name="Rectangle 156"/>
          <p:cNvSpPr/>
          <p:nvPr/>
        </p:nvSpPr>
        <p:spPr bwMode="auto">
          <a:xfrm>
            <a:off x="8370292" y="4548902"/>
            <a:ext cx="1202788" cy="457200"/>
          </a:xfrm>
          <a:prstGeom prst="rect">
            <a:avLst/>
          </a:prstGeom>
          <a:solidFill>
            <a:schemeClr val="accent1"/>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Demo / Review</a:t>
            </a:r>
          </a:p>
          <a:p>
            <a:pPr defTabSz="914139" eaLnBrk="0" hangingPunct="0"/>
            <a:r>
              <a:rPr lang="en-US" sz="1400" kern="0" dirty="0">
                <a:solidFill>
                  <a:srgbClr val="FFFFFF"/>
                </a:solidFill>
                <a:latin typeface="Calibri"/>
              </a:rPr>
              <a:t>(1.5 hour)</a:t>
            </a:r>
          </a:p>
        </p:txBody>
      </p:sp>
      <p:sp>
        <p:nvSpPr>
          <p:cNvPr id="158" name="Rectangle 157"/>
          <p:cNvSpPr/>
          <p:nvPr/>
        </p:nvSpPr>
        <p:spPr bwMode="auto">
          <a:xfrm>
            <a:off x="4160533"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0" name="Rectangle 159"/>
          <p:cNvSpPr/>
          <p:nvPr/>
        </p:nvSpPr>
        <p:spPr bwMode="auto">
          <a:xfrm>
            <a:off x="5563787"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2" name="Rectangle 161"/>
          <p:cNvSpPr/>
          <p:nvPr/>
        </p:nvSpPr>
        <p:spPr bwMode="auto">
          <a:xfrm>
            <a:off x="6981615" y="4556280"/>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173" name="Rectangle 172"/>
          <p:cNvSpPr/>
          <p:nvPr/>
        </p:nvSpPr>
        <p:spPr bwMode="auto">
          <a:xfrm>
            <a:off x="8370291" y="5044202"/>
            <a:ext cx="1202788" cy="457200"/>
          </a:xfrm>
          <a:prstGeom prst="rect">
            <a:avLst/>
          </a:prstGeom>
          <a:solidFill>
            <a:schemeClr val="accent2"/>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Retrospective</a:t>
            </a:r>
          </a:p>
          <a:p>
            <a:pPr defTabSz="914139" eaLnBrk="0" hangingPunct="0">
              <a:defRPr/>
            </a:pPr>
            <a:r>
              <a:rPr lang="en-US" sz="1400" kern="0" dirty="0">
                <a:solidFill>
                  <a:srgbClr val="FFFFFF"/>
                </a:solidFill>
                <a:latin typeface="Calibri"/>
              </a:rPr>
              <a:t>(30-45 min)</a:t>
            </a:r>
          </a:p>
        </p:txBody>
      </p:sp>
      <p:sp>
        <p:nvSpPr>
          <p:cNvPr id="67" name="TextBox 66"/>
          <p:cNvSpPr txBox="1"/>
          <p:nvPr/>
        </p:nvSpPr>
        <p:spPr>
          <a:xfrm>
            <a:off x="10045572" y="1452947"/>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68" name="TextBox 67"/>
          <p:cNvSpPr txBox="1"/>
          <p:nvPr/>
        </p:nvSpPr>
        <p:spPr>
          <a:xfrm>
            <a:off x="10171701" y="4587002"/>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4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56" name="Content Placeholder 7">
            <a:extLst>
              <a:ext uri="{FF2B5EF4-FFF2-40B4-BE49-F238E27FC236}">
                <a16:creationId xmlns:a16="http://schemas.microsoft.com/office/drawing/2014/main" id="{1B5CCF8E-BA1A-41B6-9ECE-75B013731BD6}"/>
              </a:ext>
            </a:extLst>
          </p:cNvPr>
          <p:cNvSpPr txBox="1">
            <a:spLocks/>
          </p:cNvSpPr>
          <p:nvPr/>
        </p:nvSpPr>
        <p:spPr bwMode="auto">
          <a:xfrm rot="16200000">
            <a:off x="140130" y="3499826"/>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2</a:t>
            </a:r>
          </a:p>
        </p:txBody>
      </p:sp>
      <p:sp>
        <p:nvSpPr>
          <p:cNvPr id="60" name="Content Placeholder 7">
            <a:extLst>
              <a:ext uri="{FF2B5EF4-FFF2-40B4-BE49-F238E27FC236}">
                <a16:creationId xmlns:a16="http://schemas.microsoft.com/office/drawing/2014/main" id="{946DD698-D799-4257-8AD0-D6E82A39D555}"/>
              </a:ext>
            </a:extLst>
          </p:cNvPr>
          <p:cNvSpPr txBox="1">
            <a:spLocks/>
          </p:cNvSpPr>
          <p:nvPr/>
        </p:nvSpPr>
        <p:spPr bwMode="auto">
          <a:xfrm rot="16200000">
            <a:off x="140130" y="5209382"/>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3</a:t>
            </a:r>
          </a:p>
        </p:txBody>
      </p:sp>
      <p:grpSp>
        <p:nvGrpSpPr>
          <p:cNvPr id="74" name="Group 73">
            <a:extLst>
              <a:ext uri="{FF2B5EF4-FFF2-40B4-BE49-F238E27FC236}">
                <a16:creationId xmlns:a16="http://schemas.microsoft.com/office/drawing/2014/main" id="{755C227C-AFDA-4531-82B6-7DB5FAFBCD1E}"/>
              </a:ext>
            </a:extLst>
          </p:cNvPr>
          <p:cNvGrpSpPr/>
          <p:nvPr/>
        </p:nvGrpSpPr>
        <p:grpSpPr>
          <a:xfrm>
            <a:off x="1258307" y="3618796"/>
            <a:ext cx="8848581" cy="762000"/>
            <a:chOff x="762001" y="3176897"/>
            <a:chExt cx="7857980" cy="762000"/>
          </a:xfrm>
        </p:grpSpPr>
        <p:sp>
          <p:nvSpPr>
            <p:cNvPr id="75" name="Rectangle 74">
              <a:extLst>
                <a:ext uri="{FF2B5EF4-FFF2-40B4-BE49-F238E27FC236}">
                  <a16:creationId xmlns:a16="http://schemas.microsoft.com/office/drawing/2014/main" id="{C71818B4-79EC-455A-A0A7-B0F3E330C811}"/>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78" name="Rectangle 77">
              <a:extLst>
                <a:ext uri="{FF2B5EF4-FFF2-40B4-BE49-F238E27FC236}">
                  <a16:creationId xmlns:a16="http://schemas.microsoft.com/office/drawing/2014/main" id="{E5FF9195-5881-410C-BF6F-5AF63AA6F0C0}"/>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9" name="Rectangle 78">
              <a:extLst>
                <a:ext uri="{FF2B5EF4-FFF2-40B4-BE49-F238E27FC236}">
                  <a16:creationId xmlns:a16="http://schemas.microsoft.com/office/drawing/2014/main" id="{D86EE4E5-1ABD-406C-81E4-0AB8EFA366F8}"/>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1" name="Rectangle 80">
              <a:extLst>
                <a:ext uri="{FF2B5EF4-FFF2-40B4-BE49-F238E27FC236}">
                  <a16:creationId xmlns:a16="http://schemas.microsoft.com/office/drawing/2014/main" id="{24E39471-C09B-4DB2-95D6-256179C65755}"/>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2" name="Picture 5">
              <a:extLst>
                <a:ext uri="{FF2B5EF4-FFF2-40B4-BE49-F238E27FC236}">
                  <a16:creationId xmlns:a16="http://schemas.microsoft.com/office/drawing/2014/main" id="{9869E68B-DBAD-4660-82F4-69C089A8D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6" descr="C:\Gioia Files\Weebles\Weeble Mania\j0434901.png">
              <a:extLst>
                <a:ext uri="{FF2B5EF4-FFF2-40B4-BE49-F238E27FC236}">
                  <a16:creationId xmlns:a16="http://schemas.microsoft.com/office/drawing/2014/main" id="{6532944F-2569-4827-B594-C680B00FB4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grpSp>
        <p:nvGrpSpPr>
          <p:cNvPr id="84" name="Group 83">
            <a:extLst>
              <a:ext uri="{FF2B5EF4-FFF2-40B4-BE49-F238E27FC236}">
                <a16:creationId xmlns:a16="http://schemas.microsoft.com/office/drawing/2014/main" id="{549BC025-DE1C-4FBF-9985-3AC35E1000C8}"/>
              </a:ext>
            </a:extLst>
          </p:cNvPr>
          <p:cNvGrpSpPr/>
          <p:nvPr/>
        </p:nvGrpSpPr>
        <p:grpSpPr>
          <a:xfrm>
            <a:off x="1322555" y="5449271"/>
            <a:ext cx="8848581" cy="762000"/>
            <a:chOff x="762001" y="3176897"/>
            <a:chExt cx="7857980" cy="762000"/>
          </a:xfrm>
        </p:grpSpPr>
        <p:sp>
          <p:nvSpPr>
            <p:cNvPr id="86" name="Rectangle 85">
              <a:extLst>
                <a:ext uri="{FF2B5EF4-FFF2-40B4-BE49-F238E27FC236}">
                  <a16:creationId xmlns:a16="http://schemas.microsoft.com/office/drawing/2014/main" id="{F06B2444-FF92-4951-9786-0D8E0828CEE6}"/>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7" name="Rectangle 86">
              <a:extLst>
                <a:ext uri="{FF2B5EF4-FFF2-40B4-BE49-F238E27FC236}">
                  <a16:creationId xmlns:a16="http://schemas.microsoft.com/office/drawing/2014/main" id="{5DF8232A-956C-447D-965A-3AB54B0DEAE5}"/>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88" name="Rectangle 87">
              <a:extLst>
                <a:ext uri="{FF2B5EF4-FFF2-40B4-BE49-F238E27FC236}">
                  <a16:creationId xmlns:a16="http://schemas.microsoft.com/office/drawing/2014/main" id="{CF1DD391-601E-4CEE-B904-566C15797534}"/>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9" name="Rectangle 88">
              <a:extLst>
                <a:ext uri="{FF2B5EF4-FFF2-40B4-BE49-F238E27FC236}">
                  <a16:creationId xmlns:a16="http://schemas.microsoft.com/office/drawing/2014/main" id="{4389529B-55FC-47C0-8F90-9A156E23EFDE}"/>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90" name="Picture 5">
              <a:extLst>
                <a:ext uri="{FF2B5EF4-FFF2-40B4-BE49-F238E27FC236}">
                  <a16:creationId xmlns:a16="http://schemas.microsoft.com/office/drawing/2014/main" id="{3660EF6C-7945-4862-916A-F3F4A8F3B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6" descr="C:\Gioia Files\Weebles\Weeble Mania\j0434901.png">
              <a:extLst>
                <a:ext uri="{FF2B5EF4-FFF2-40B4-BE49-F238E27FC236}">
                  <a16:creationId xmlns:a16="http://schemas.microsoft.com/office/drawing/2014/main" id="{2D818370-233F-4D18-9BB3-D5E6E907F0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06" name="TextBox 105">
            <a:extLst>
              <a:ext uri="{FF2B5EF4-FFF2-40B4-BE49-F238E27FC236}">
                <a16:creationId xmlns:a16="http://schemas.microsoft.com/office/drawing/2014/main" id="{C0E974D8-6F62-412A-8B28-F3601996A3B9}"/>
              </a:ext>
            </a:extLst>
          </p:cNvPr>
          <p:cNvSpPr txBox="1"/>
          <p:nvPr/>
        </p:nvSpPr>
        <p:spPr>
          <a:xfrm>
            <a:off x="10100699" y="2952649"/>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Tree>
    <p:extLst>
      <p:ext uri="{BB962C8B-B14F-4D97-AF65-F5344CB8AC3E}">
        <p14:creationId xmlns:p14="http://schemas.microsoft.com/office/powerpoint/2010/main" val="28735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Essential Scrum Practices</a:t>
            </a:r>
          </a:p>
        </p:txBody>
      </p:sp>
    </p:spTree>
    <p:extLst>
      <p:ext uri="{BB962C8B-B14F-4D97-AF65-F5344CB8AC3E}">
        <p14:creationId xmlns:p14="http://schemas.microsoft.com/office/powerpoint/2010/main" val="343138331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78" y="304055"/>
            <a:ext cx="11365992" cy="366254"/>
          </a:xfrm>
        </p:spPr>
        <p:txBody>
          <a:bodyPr/>
          <a:lstStyle/>
          <a:p>
            <a:r>
              <a:rPr lang="en-US" dirty="0"/>
              <a:t>Sequential vs overlapping development</a:t>
            </a:r>
          </a:p>
        </p:txBody>
      </p:sp>
      <p:sp>
        <p:nvSpPr>
          <p:cNvPr id="7" name="Line 3"/>
          <p:cNvSpPr>
            <a:spLocks noChangeShapeType="1"/>
          </p:cNvSpPr>
          <p:nvPr/>
        </p:nvSpPr>
        <p:spPr bwMode="auto">
          <a:xfrm>
            <a:off x="2171700" y="230505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
        <p:nvSpPr>
          <p:cNvPr id="9" name="AutoShape 6"/>
          <p:cNvSpPr>
            <a:spLocks/>
          </p:cNvSpPr>
          <p:nvPr/>
        </p:nvSpPr>
        <p:spPr bwMode="auto">
          <a:xfrm>
            <a:off x="1943100" y="2609850"/>
            <a:ext cx="4140200" cy="1155700"/>
          </a:xfrm>
          <a:prstGeom prst="roundRect">
            <a:avLst>
              <a:gd name="adj" fmla="val 24741"/>
            </a:avLst>
          </a:prstGeom>
          <a:ln>
            <a:solidFill>
              <a:schemeClr val="accent2"/>
            </a:solidFill>
            <a:headEnd/>
            <a:tailEnd/>
          </a:ln>
        </p:spPr>
        <p:style>
          <a:lnRef idx="2">
            <a:schemeClr val="accent3"/>
          </a:lnRef>
          <a:fillRef idx="1">
            <a:schemeClr val="lt1"/>
          </a:fillRef>
          <a:effectRef idx="0">
            <a:schemeClr val="accent3"/>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0" name="AutoShape 7"/>
          <p:cNvSpPr>
            <a:spLocks/>
          </p:cNvSpPr>
          <p:nvPr/>
        </p:nvSpPr>
        <p:spPr bwMode="auto">
          <a:xfrm>
            <a:off x="5651500" y="3524250"/>
            <a:ext cx="4140200" cy="1231900"/>
          </a:xfrm>
          <a:prstGeom prst="roundRect">
            <a:avLst>
              <a:gd name="adj" fmla="val 24741"/>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1" name="Rectangle 8"/>
          <p:cNvSpPr>
            <a:spLocks/>
          </p:cNvSpPr>
          <p:nvPr/>
        </p:nvSpPr>
        <p:spPr bwMode="auto">
          <a:xfrm>
            <a:off x="2076450" y="2908300"/>
            <a:ext cx="3873500" cy="990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Rather than doing all of one thing at a time...</a:t>
            </a:r>
          </a:p>
        </p:txBody>
      </p:sp>
      <p:sp>
        <p:nvSpPr>
          <p:cNvPr id="12" name="Rectangle 9"/>
          <p:cNvSpPr>
            <a:spLocks/>
          </p:cNvSpPr>
          <p:nvPr/>
        </p:nvSpPr>
        <p:spPr bwMode="auto">
          <a:xfrm>
            <a:off x="5674693" y="3698812"/>
            <a:ext cx="4025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...Scrum teams do a little of everything all the time</a:t>
            </a:r>
          </a:p>
        </p:txBody>
      </p:sp>
      <p:sp>
        <p:nvSpPr>
          <p:cNvPr id="13" name="Rectangle 10"/>
          <p:cNvSpPr>
            <a:spLocks/>
          </p:cNvSpPr>
          <p:nvPr/>
        </p:nvSpPr>
        <p:spPr bwMode="auto">
          <a:xfrm>
            <a:off x="1384300" y="1403350"/>
            <a:ext cx="1968500" cy="596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dirty="0">
                <a:solidFill>
                  <a:srgbClr val="FFFFFF"/>
                </a:solidFill>
              </a:rPr>
              <a:t>Requirements</a:t>
            </a:r>
          </a:p>
        </p:txBody>
      </p:sp>
      <p:sp>
        <p:nvSpPr>
          <p:cNvPr id="14" name="Rectangle 11"/>
          <p:cNvSpPr>
            <a:spLocks/>
          </p:cNvSpPr>
          <p:nvPr/>
        </p:nvSpPr>
        <p:spPr bwMode="auto">
          <a:xfrm>
            <a:off x="3543300" y="1403350"/>
            <a:ext cx="1968500" cy="596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Design</a:t>
            </a:r>
          </a:p>
        </p:txBody>
      </p:sp>
      <p:sp>
        <p:nvSpPr>
          <p:cNvPr id="15" name="Rectangle 12"/>
          <p:cNvSpPr>
            <a:spLocks/>
          </p:cNvSpPr>
          <p:nvPr/>
        </p:nvSpPr>
        <p:spPr bwMode="auto">
          <a:xfrm>
            <a:off x="5702300" y="1403350"/>
            <a:ext cx="1968500" cy="5969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Code</a:t>
            </a:r>
          </a:p>
        </p:txBody>
      </p:sp>
      <p:sp>
        <p:nvSpPr>
          <p:cNvPr id="16" name="Rectangle 13"/>
          <p:cNvSpPr>
            <a:spLocks/>
          </p:cNvSpPr>
          <p:nvPr/>
        </p:nvSpPr>
        <p:spPr bwMode="auto">
          <a:xfrm>
            <a:off x="7861300" y="1403350"/>
            <a:ext cx="1968500" cy="5969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Test</a:t>
            </a:r>
          </a:p>
        </p:txBody>
      </p:sp>
      <p:sp>
        <p:nvSpPr>
          <p:cNvPr id="18" name="Freeform: Shape 17">
            <a:extLst>
              <a:ext uri="{FF2B5EF4-FFF2-40B4-BE49-F238E27FC236}">
                <a16:creationId xmlns:a16="http://schemas.microsoft.com/office/drawing/2014/main" id="{D5B2EB93-38EE-4C9C-B99D-61B0668CAD4B}"/>
              </a:ext>
            </a:extLst>
          </p:cNvPr>
          <p:cNvSpPr/>
          <p:nvPr/>
        </p:nvSpPr>
        <p:spPr>
          <a:xfrm>
            <a:off x="2454770" y="5124461"/>
            <a:ext cx="6439847" cy="777575"/>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32097 w 5954915"/>
              <a:gd name="connsiteY0" fmla="*/ 880618 h 880618"/>
              <a:gd name="connsiteX1" fmla="*/ 683261 w 5954915"/>
              <a:gd name="connsiteY1" fmla="*/ 855 h 880618"/>
              <a:gd name="connsiteX2" fmla="*/ 5954915 w 5954915"/>
              <a:gd name="connsiteY2" fmla="*/ 866764 h 880618"/>
            </a:gdLst>
            <a:ahLst/>
            <a:cxnLst>
              <a:cxn ang="0">
                <a:pos x="connsiteX0" y="connsiteY0"/>
              </a:cxn>
              <a:cxn ang="0">
                <a:pos x="connsiteX1" y="connsiteY1"/>
              </a:cxn>
              <a:cxn ang="0">
                <a:pos x="connsiteX2" y="connsiteY2"/>
              </a:cxn>
            </a:cxnLst>
            <a:rect l="l" t="t" r="r" b="b"/>
            <a:pathLst>
              <a:path w="5954915" h="880618">
                <a:moveTo>
                  <a:pt x="32097" y="880618"/>
                </a:moveTo>
                <a:cubicBezTo>
                  <a:pt x="-135889" y="441891"/>
                  <a:pt x="396302" y="-22625"/>
                  <a:pt x="683261" y="855"/>
                </a:cubicBezTo>
                <a:cubicBezTo>
                  <a:pt x="970220" y="24335"/>
                  <a:pt x="3812656" y="432655"/>
                  <a:pt x="5954915" y="866764"/>
                </a:cubicBezTo>
              </a:path>
            </a:pathLst>
          </a:custGeom>
          <a:noFill/>
          <a:ln w="60325">
            <a:solidFill>
              <a:schemeClr val="accent2"/>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9" name="Freeform: Shape 18">
            <a:extLst>
              <a:ext uri="{FF2B5EF4-FFF2-40B4-BE49-F238E27FC236}">
                <a16:creationId xmlns:a16="http://schemas.microsoft.com/office/drawing/2014/main" id="{35F0ADD8-6726-4F0F-AF28-DCF5E84C89EB}"/>
              </a:ext>
            </a:extLst>
          </p:cNvPr>
          <p:cNvSpPr/>
          <p:nvPr/>
        </p:nvSpPr>
        <p:spPr>
          <a:xfrm>
            <a:off x="2549236" y="4998728"/>
            <a:ext cx="6668076" cy="903308"/>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4197 w 6027477"/>
              <a:gd name="connsiteY0" fmla="*/ 1036744 h 1036744"/>
              <a:gd name="connsiteX1" fmla="*/ 1319519 w 6027477"/>
              <a:gd name="connsiteY1" fmla="*/ 75 h 1036744"/>
              <a:gd name="connsiteX2" fmla="*/ 6027477 w 6027477"/>
              <a:gd name="connsiteY2" fmla="*/ 991509 h 1036744"/>
              <a:gd name="connsiteX0" fmla="*/ 0 w 5993280"/>
              <a:gd name="connsiteY0" fmla="*/ 1036744 h 1036744"/>
              <a:gd name="connsiteX1" fmla="*/ 1285322 w 5993280"/>
              <a:gd name="connsiteY1" fmla="*/ 75 h 1036744"/>
              <a:gd name="connsiteX2" fmla="*/ 5993280 w 5993280"/>
              <a:gd name="connsiteY2" fmla="*/ 991509 h 1036744"/>
            </a:gdLst>
            <a:ahLst/>
            <a:cxnLst>
              <a:cxn ang="0">
                <a:pos x="connsiteX0" y="connsiteY0"/>
              </a:cxn>
              <a:cxn ang="0">
                <a:pos x="connsiteX1" y="connsiteY1"/>
              </a:cxn>
              <a:cxn ang="0">
                <a:pos x="connsiteX2" y="connsiteY2"/>
              </a:cxn>
            </a:cxnLst>
            <a:rect l="l" t="t" r="r" b="b"/>
            <a:pathLst>
              <a:path w="5993280" h="1036744">
                <a:moveTo>
                  <a:pt x="0" y="1036744"/>
                </a:moveTo>
                <a:cubicBezTo>
                  <a:pt x="139484" y="480339"/>
                  <a:pt x="286442" y="7614"/>
                  <a:pt x="1285322" y="75"/>
                </a:cubicBezTo>
                <a:cubicBezTo>
                  <a:pt x="2284202" y="-7464"/>
                  <a:pt x="3851021" y="557400"/>
                  <a:pt x="5993280" y="991509"/>
                </a:cubicBezTo>
              </a:path>
            </a:pathLst>
          </a:custGeom>
          <a:noFill/>
          <a:ln w="60325">
            <a:solidFill>
              <a:schemeClr val="accent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0" name="Freeform: Shape 19">
            <a:extLst>
              <a:ext uri="{FF2B5EF4-FFF2-40B4-BE49-F238E27FC236}">
                <a16:creationId xmlns:a16="http://schemas.microsoft.com/office/drawing/2014/main" id="{29E1F778-9651-4A85-9199-C70D674BAF58}"/>
              </a:ext>
            </a:extLst>
          </p:cNvPr>
          <p:cNvSpPr/>
          <p:nvPr/>
        </p:nvSpPr>
        <p:spPr>
          <a:xfrm>
            <a:off x="2712812" y="5011354"/>
            <a:ext cx="6181806" cy="905256"/>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10005 w 5932823"/>
              <a:gd name="connsiteY0" fmla="*/ 1185965 h 1185965"/>
              <a:gd name="connsiteX1" fmla="*/ 2128061 w 5932823"/>
              <a:gd name="connsiteY1" fmla="*/ 236 h 1185965"/>
              <a:gd name="connsiteX2" fmla="*/ 5932823 w 5932823"/>
              <a:gd name="connsiteY2" fmla="*/ 1172111 h 1185965"/>
              <a:gd name="connsiteX0" fmla="*/ 10672 w 5933490"/>
              <a:gd name="connsiteY0" fmla="*/ 1187163 h 1187163"/>
              <a:gd name="connsiteX1" fmla="*/ 2128728 w 5933490"/>
              <a:gd name="connsiteY1" fmla="*/ 1434 h 1187163"/>
              <a:gd name="connsiteX2" fmla="*/ 5933490 w 5933490"/>
              <a:gd name="connsiteY2" fmla="*/ 1173309 h 1187163"/>
              <a:gd name="connsiteX0" fmla="*/ 15059 w 5905848"/>
              <a:gd name="connsiteY0" fmla="*/ 1021735 h 1172632"/>
              <a:gd name="connsiteX1" fmla="*/ 2101086 w 5905848"/>
              <a:gd name="connsiteY1" fmla="*/ 757 h 1172632"/>
              <a:gd name="connsiteX2" fmla="*/ 5905848 w 5905848"/>
              <a:gd name="connsiteY2" fmla="*/ 1172632 h 1172632"/>
              <a:gd name="connsiteX0" fmla="*/ 0 w 5890789"/>
              <a:gd name="connsiteY0" fmla="*/ 1023892 h 1174789"/>
              <a:gd name="connsiteX1" fmla="*/ 2086027 w 5890789"/>
              <a:gd name="connsiteY1" fmla="*/ 2914 h 1174789"/>
              <a:gd name="connsiteX2" fmla="*/ 5890789 w 5890789"/>
              <a:gd name="connsiteY2" fmla="*/ 1174789 h 1174789"/>
              <a:gd name="connsiteX0" fmla="*/ 0 w 6025307"/>
              <a:gd name="connsiteY0" fmla="*/ 994260 h 1176538"/>
              <a:gd name="connsiteX1" fmla="*/ 2220545 w 6025307"/>
              <a:gd name="connsiteY1" fmla="*/ 4663 h 1176538"/>
              <a:gd name="connsiteX2" fmla="*/ 6025307 w 6025307"/>
              <a:gd name="connsiteY2" fmla="*/ 1176538 h 1176538"/>
              <a:gd name="connsiteX0" fmla="*/ 0 w 6018563"/>
              <a:gd name="connsiteY0" fmla="*/ 1179073 h 1179074"/>
              <a:gd name="connsiteX1" fmla="*/ 2213801 w 6018563"/>
              <a:gd name="connsiteY1" fmla="*/ 1 h 1179074"/>
              <a:gd name="connsiteX2" fmla="*/ 6018563 w 6018563"/>
              <a:gd name="connsiteY2" fmla="*/ 1171876 h 1179074"/>
            </a:gdLst>
            <a:ahLst/>
            <a:cxnLst>
              <a:cxn ang="0">
                <a:pos x="connsiteX0" y="connsiteY0"/>
              </a:cxn>
              <a:cxn ang="0">
                <a:pos x="connsiteX1" y="connsiteY1"/>
              </a:cxn>
              <a:cxn ang="0">
                <a:pos x="connsiteX2" y="connsiteY2"/>
              </a:cxn>
            </a:cxnLst>
            <a:rect l="l" t="t" r="r" b="b"/>
            <a:pathLst>
              <a:path w="6018563" h="1179074">
                <a:moveTo>
                  <a:pt x="0" y="1179073"/>
                </a:moveTo>
                <a:cubicBezTo>
                  <a:pt x="959407" y="253940"/>
                  <a:pt x="1210707" y="1200"/>
                  <a:pt x="2213801" y="1"/>
                </a:cubicBezTo>
                <a:cubicBezTo>
                  <a:pt x="3216895" y="-1198"/>
                  <a:pt x="3876304" y="737767"/>
                  <a:pt x="6018563" y="1171876"/>
                </a:cubicBezTo>
              </a:path>
            </a:pathLst>
          </a:custGeom>
          <a:noFill/>
          <a:ln w="60325">
            <a:solidFill>
              <a:schemeClr val="accent6"/>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1" name="Freeform: Shape 20">
            <a:extLst>
              <a:ext uri="{FF2B5EF4-FFF2-40B4-BE49-F238E27FC236}">
                <a16:creationId xmlns:a16="http://schemas.microsoft.com/office/drawing/2014/main" id="{D534EA74-D68B-4D5F-8E33-BB1D91C2F2B6}"/>
              </a:ext>
            </a:extLst>
          </p:cNvPr>
          <p:cNvSpPr/>
          <p:nvPr/>
        </p:nvSpPr>
        <p:spPr>
          <a:xfrm>
            <a:off x="2929363" y="4917392"/>
            <a:ext cx="6509044" cy="984643"/>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3139 w 6052041"/>
              <a:gd name="connsiteY0" fmla="*/ 1005296 h 1005296"/>
              <a:gd name="connsiteX1" fmla="*/ 1344083 w 6052041"/>
              <a:gd name="connsiteY1" fmla="*/ 8 h 1005296"/>
              <a:gd name="connsiteX2" fmla="*/ 6052041 w 6052041"/>
              <a:gd name="connsiteY2" fmla="*/ 991442 h 1005296"/>
              <a:gd name="connsiteX0" fmla="*/ 0 w 6018902"/>
              <a:gd name="connsiteY0" fmla="*/ 1005296 h 1005296"/>
              <a:gd name="connsiteX1" fmla="*/ 1310944 w 6018902"/>
              <a:gd name="connsiteY1" fmla="*/ 8 h 1005296"/>
              <a:gd name="connsiteX2" fmla="*/ 6018902 w 6018902"/>
              <a:gd name="connsiteY2" fmla="*/ 991442 h 1005296"/>
              <a:gd name="connsiteX0" fmla="*/ 0 w 6018902"/>
              <a:gd name="connsiteY0" fmla="*/ 1115127 h 1115127"/>
              <a:gd name="connsiteX1" fmla="*/ 2214138 w 6018902"/>
              <a:gd name="connsiteY1" fmla="*/ 5 h 1115127"/>
              <a:gd name="connsiteX2" fmla="*/ 6018902 w 6018902"/>
              <a:gd name="connsiteY2" fmla="*/ 1101273 h 1115127"/>
            </a:gdLst>
            <a:ahLst/>
            <a:cxnLst>
              <a:cxn ang="0">
                <a:pos x="connsiteX0" y="connsiteY0"/>
              </a:cxn>
              <a:cxn ang="0">
                <a:pos x="connsiteX1" y="connsiteY1"/>
              </a:cxn>
              <a:cxn ang="0">
                <a:pos x="connsiteX2" y="connsiteY2"/>
              </a:cxn>
            </a:cxnLst>
            <a:rect l="l" t="t" r="r" b="b"/>
            <a:pathLst>
              <a:path w="6018902" h="1115127">
                <a:moveTo>
                  <a:pt x="0" y="1115127"/>
                </a:moveTo>
                <a:cubicBezTo>
                  <a:pt x="402116" y="605793"/>
                  <a:pt x="1210988" y="2314"/>
                  <a:pt x="2214138" y="5"/>
                </a:cubicBezTo>
                <a:cubicBezTo>
                  <a:pt x="3217288" y="-2304"/>
                  <a:pt x="3876643" y="667164"/>
                  <a:pt x="6018902" y="1101273"/>
                </a:cubicBezTo>
              </a:path>
            </a:pathLst>
          </a:custGeom>
          <a:noFill/>
          <a:ln w="60325">
            <a:solidFill>
              <a:schemeClr val="accent4"/>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8" name="Line 4"/>
          <p:cNvSpPr>
            <a:spLocks noChangeShapeType="1"/>
          </p:cNvSpPr>
          <p:nvPr/>
        </p:nvSpPr>
        <p:spPr bwMode="auto">
          <a:xfrm>
            <a:off x="2197100" y="5907231"/>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Tree>
    <p:extLst>
      <p:ext uri="{BB962C8B-B14F-4D97-AF65-F5344CB8AC3E}">
        <p14:creationId xmlns:p14="http://schemas.microsoft.com/office/powerpoint/2010/main" val="8365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7946190-2266-448D-B5C0-28D9B755ADED}"/>
              </a:ext>
            </a:extLst>
          </p:cNvPr>
          <p:cNvSpPr/>
          <p:nvPr/>
        </p:nvSpPr>
        <p:spPr bwMode="gray">
          <a:xfrm>
            <a:off x="2645567" y="3983674"/>
            <a:ext cx="5965033" cy="725068"/>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Rectangle 31">
            <a:extLst>
              <a:ext uri="{FF2B5EF4-FFF2-40B4-BE49-F238E27FC236}">
                <a16:creationId xmlns:a16="http://schemas.microsoft.com/office/drawing/2014/main" id="{8B37C319-1326-4026-8078-0664AF372D38}"/>
              </a:ext>
            </a:extLst>
          </p:cNvPr>
          <p:cNvSpPr/>
          <p:nvPr/>
        </p:nvSpPr>
        <p:spPr bwMode="gray">
          <a:xfrm>
            <a:off x="3048001" y="3243001"/>
            <a:ext cx="977179" cy="1051595"/>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 name="Chord 2">
            <a:extLst>
              <a:ext uri="{FF2B5EF4-FFF2-40B4-BE49-F238E27FC236}">
                <a16:creationId xmlns:a16="http://schemas.microsoft.com/office/drawing/2014/main" id="{3D7E264A-7C06-4712-A398-DBC87BBBBD37}"/>
              </a:ext>
            </a:extLst>
          </p:cNvPr>
          <p:cNvSpPr/>
          <p:nvPr/>
        </p:nvSpPr>
        <p:spPr bwMode="gray">
          <a:xfrm rot="6775786">
            <a:off x="3581400" y="1524000"/>
            <a:ext cx="4038600" cy="3962400"/>
          </a:xfrm>
          <a:prstGeom prst="chord">
            <a:avLst/>
          </a:prstGeom>
          <a:solidFill>
            <a:schemeClr val="accent2">
              <a:lumMod val="20000"/>
              <a:lumOff val="80000"/>
            </a:schemeClr>
          </a:solidFill>
          <a:ln w="571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Oval 13">
            <a:extLst>
              <a:ext uri="{FF2B5EF4-FFF2-40B4-BE49-F238E27FC236}">
                <a16:creationId xmlns:a16="http://schemas.microsoft.com/office/drawing/2014/main" id="{82AAD84A-EC71-4AB1-BB22-3CFA651732C5}"/>
              </a:ext>
            </a:extLst>
          </p:cNvPr>
          <p:cNvSpPr/>
          <p:nvPr/>
        </p:nvSpPr>
        <p:spPr bwMode="gray">
          <a:xfrm>
            <a:off x="3736242" y="4024480"/>
            <a:ext cx="3655158" cy="474663"/>
          </a:xfrm>
          <a:prstGeom prst="ellipse">
            <a:avLst/>
          </a:prstGeom>
          <a:solidFill>
            <a:schemeClr val="accent2">
              <a:lumMod val="20000"/>
              <a:lumOff val="80000"/>
            </a:schemeClr>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460492" y="515125"/>
            <a:ext cx="11365992" cy="366254"/>
          </a:xfrm>
        </p:spPr>
        <p:txBody>
          <a:bodyPr/>
          <a:lstStyle/>
          <a:p>
            <a:r>
              <a:rPr lang="en-US" dirty="0"/>
              <a:t>No changes during a sprint</a:t>
            </a:r>
          </a:p>
        </p:txBody>
      </p:sp>
      <p:sp>
        <p:nvSpPr>
          <p:cNvPr id="6" name="Rectangle 2"/>
          <p:cNvSpPr txBox="1">
            <a:spLocks noChangeArrowheads="1"/>
          </p:cNvSpPr>
          <p:nvPr/>
        </p:nvSpPr>
        <p:spPr>
          <a:xfrm>
            <a:off x="151446" y="4959977"/>
            <a:ext cx="4031088" cy="12700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Team commits to delivering some amount of functionality</a:t>
            </a:r>
          </a:p>
        </p:txBody>
      </p:sp>
      <p:sp>
        <p:nvSpPr>
          <p:cNvPr id="13" name="AutoShape 16"/>
          <p:cNvSpPr>
            <a:spLocks noChangeArrowheads="1"/>
          </p:cNvSpPr>
          <p:nvPr/>
        </p:nvSpPr>
        <p:spPr bwMode="auto">
          <a:xfrm>
            <a:off x="2950217" y="1507068"/>
            <a:ext cx="1493838" cy="1116013"/>
          </a:xfrm>
          <a:prstGeom prst="lightningBolt">
            <a:avLst/>
          </a:prstGeom>
          <a:solidFill>
            <a:schemeClr val="bg1"/>
          </a:solidFill>
          <a:ln w="28575">
            <a:solidFill>
              <a:schemeClr val="accent6">
                <a:lumMod val="50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15" name="Arc 14">
            <a:extLst>
              <a:ext uri="{FF2B5EF4-FFF2-40B4-BE49-F238E27FC236}">
                <a16:creationId xmlns:a16="http://schemas.microsoft.com/office/drawing/2014/main" id="{CB3882BF-1504-48BD-8D8E-B720A6FF581C}"/>
              </a:ext>
            </a:extLst>
          </p:cNvPr>
          <p:cNvSpPr/>
          <p:nvPr/>
        </p:nvSpPr>
        <p:spPr>
          <a:xfrm rot="14482665">
            <a:off x="4207663" y="2209009"/>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A7704B3-C587-47F1-B05C-DF4FFA4DBFAA}"/>
              </a:ext>
            </a:extLst>
          </p:cNvPr>
          <p:cNvGrpSpPr/>
          <p:nvPr/>
        </p:nvGrpSpPr>
        <p:grpSpPr>
          <a:xfrm>
            <a:off x="3948516" y="2782750"/>
            <a:ext cx="491291" cy="907174"/>
            <a:chOff x="709857" y="2743200"/>
            <a:chExt cx="491291" cy="907174"/>
          </a:xfrm>
        </p:grpSpPr>
        <p:sp>
          <p:nvSpPr>
            <p:cNvPr id="25" name="Hexagon 24">
              <a:extLst>
                <a:ext uri="{FF2B5EF4-FFF2-40B4-BE49-F238E27FC236}">
                  <a16:creationId xmlns:a16="http://schemas.microsoft.com/office/drawing/2014/main" id="{284C535F-6421-414C-A57F-AAB45BF74DF2}"/>
                </a:ext>
              </a:extLst>
            </p:cNvPr>
            <p:cNvSpPr/>
            <p:nvPr/>
          </p:nvSpPr>
          <p:spPr bwMode="gray">
            <a:xfrm>
              <a:off x="709857" y="320345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Hexagon 25">
              <a:extLst>
                <a:ext uri="{FF2B5EF4-FFF2-40B4-BE49-F238E27FC236}">
                  <a16:creationId xmlns:a16="http://schemas.microsoft.com/office/drawing/2014/main" id="{BA935B3B-AB77-4CEF-BB82-03A8CF2B3C19}"/>
                </a:ext>
              </a:extLst>
            </p:cNvPr>
            <p:cNvSpPr/>
            <p:nvPr/>
          </p:nvSpPr>
          <p:spPr bwMode="gray">
            <a:xfrm>
              <a:off x="709857" y="274320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8" name="Hexagon 27">
            <a:extLst>
              <a:ext uri="{FF2B5EF4-FFF2-40B4-BE49-F238E27FC236}">
                <a16:creationId xmlns:a16="http://schemas.microsoft.com/office/drawing/2014/main" id="{11255488-94C9-4C12-B5A3-3B6FCC8908AF}"/>
              </a:ext>
            </a:extLst>
          </p:cNvPr>
          <p:cNvSpPr/>
          <p:nvPr/>
        </p:nvSpPr>
        <p:spPr bwMode="gray">
          <a:xfrm>
            <a:off x="6669834" y="208250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Rectangle 30">
            <a:extLst>
              <a:ext uri="{FF2B5EF4-FFF2-40B4-BE49-F238E27FC236}">
                <a16:creationId xmlns:a16="http://schemas.microsoft.com/office/drawing/2014/main" id="{35A1608F-7C0A-439A-AF48-07C3EB4B0998}"/>
              </a:ext>
            </a:extLst>
          </p:cNvPr>
          <p:cNvSpPr/>
          <p:nvPr/>
        </p:nvSpPr>
        <p:spPr bwMode="gray">
          <a:xfrm>
            <a:off x="5195612" y="4546391"/>
            <a:ext cx="2308895" cy="607179"/>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4" name="Straight Connector 33">
            <a:extLst>
              <a:ext uri="{FF2B5EF4-FFF2-40B4-BE49-F238E27FC236}">
                <a16:creationId xmlns:a16="http://schemas.microsoft.com/office/drawing/2014/main" id="{E4DAC467-1945-4D32-8999-3CC0DD68A571}"/>
              </a:ext>
            </a:extLst>
          </p:cNvPr>
          <p:cNvCxnSpPr>
            <a:cxnSpLocks/>
          </p:cNvCxnSpPr>
          <p:nvPr/>
        </p:nvCxnSpPr>
        <p:spPr>
          <a:xfrm>
            <a:off x="1663181" y="2211571"/>
            <a:ext cx="640490" cy="13494"/>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E99087B-7EC2-4CD1-A130-0C7C988574DA}"/>
              </a:ext>
            </a:extLst>
          </p:cNvPr>
          <p:cNvCxnSpPr>
            <a:cxnSpLocks/>
          </p:cNvCxnSpPr>
          <p:nvPr/>
        </p:nvCxnSpPr>
        <p:spPr>
          <a:xfrm>
            <a:off x="9067800" y="3439527"/>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0F69B9-991D-4875-88AF-203C721FCA66}"/>
              </a:ext>
            </a:extLst>
          </p:cNvPr>
          <p:cNvCxnSpPr>
            <a:cxnSpLocks/>
          </p:cNvCxnSpPr>
          <p:nvPr/>
        </p:nvCxnSpPr>
        <p:spPr>
          <a:xfrm>
            <a:off x="8610600" y="3193243"/>
            <a:ext cx="2286001"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9B5DB5-01D5-4502-BA4D-C7C99C433ED3}"/>
              </a:ext>
            </a:extLst>
          </p:cNvPr>
          <p:cNvCxnSpPr>
            <a:cxnSpLocks/>
          </p:cNvCxnSpPr>
          <p:nvPr/>
        </p:nvCxnSpPr>
        <p:spPr>
          <a:xfrm>
            <a:off x="8610599" y="1377624"/>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33660A-976B-4E0C-A00B-A30A466E9837}"/>
              </a:ext>
            </a:extLst>
          </p:cNvPr>
          <p:cNvCxnSpPr>
            <a:cxnSpLocks/>
          </p:cNvCxnSpPr>
          <p:nvPr/>
        </p:nvCxnSpPr>
        <p:spPr>
          <a:xfrm>
            <a:off x="8763000" y="1600200"/>
            <a:ext cx="381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41" name="Double Wave 40">
            <a:extLst>
              <a:ext uri="{FF2B5EF4-FFF2-40B4-BE49-F238E27FC236}">
                <a16:creationId xmlns:a16="http://schemas.microsoft.com/office/drawing/2014/main" id="{4196D2DF-FB81-4E4B-A7F7-BD9575878119}"/>
              </a:ext>
            </a:extLst>
          </p:cNvPr>
          <p:cNvSpPr/>
          <p:nvPr/>
        </p:nvSpPr>
        <p:spPr bwMode="gray">
          <a:xfrm>
            <a:off x="7421358" y="1128788"/>
            <a:ext cx="1094308" cy="795034"/>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2" name="Double Wave 41">
            <a:extLst>
              <a:ext uri="{FF2B5EF4-FFF2-40B4-BE49-F238E27FC236}">
                <a16:creationId xmlns:a16="http://schemas.microsoft.com/office/drawing/2014/main" id="{90B88209-343D-4F97-96B0-7A422FEA8133}"/>
              </a:ext>
            </a:extLst>
          </p:cNvPr>
          <p:cNvSpPr/>
          <p:nvPr/>
        </p:nvSpPr>
        <p:spPr bwMode="gray">
          <a:xfrm>
            <a:off x="906879" y="2832157"/>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7" name="Group 56">
            <a:extLst>
              <a:ext uri="{FF2B5EF4-FFF2-40B4-BE49-F238E27FC236}">
                <a16:creationId xmlns:a16="http://schemas.microsoft.com/office/drawing/2014/main" id="{2392B4ED-19A6-4809-B8D4-1C3270319131}"/>
              </a:ext>
            </a:extLst>
          </p:cNvPr>
          <p:cNvGrpSpPr/>
          <p:nvPr/>
        </p:nvGrpSpPr>
        <p:grpSpPr>
          <a:xfrm>
            <a:off x="4701683" y="2065074"/>
            <a:ext cx="2255014" cy="1887666"/>
            <a:chOff x="1994448" y="85513"/>
            <a:chExt cx="3126191" cy="2853517"/>
          </a:xfrm>
          <a:solidFill>
            <a:schemeClr val="tx2"/>
          </a:solidFill>
          <a:effectLst>
            <a:outerShdw blurRad="76200" dist="12700" dir="2700000" sy="-23000" kx="-800400" algn="bl" rotWithShape="0">
              <a:prstClr val="black">
                <a:alpha val="20000"/>
              </a:prstClr>
            </a:outerShdw>
          </a:effectLst>
        </p:grpSpPr>
        <p:sp>
          <p:nvSpPr>
            <p:cNvPr id="58" name="Arrow: Chevron 41">
              <a:extLst>
                <a:ext uri="{FF2B5EF4-FFF2-40B4-BE49-F238E27FC236}">
                  <a16:creationId xmlns:a16="http://schemas.microsoft.com/office/drawing/2014/main" id="{66F497C0-B72D-4EF7-AAAB-1672B3528984}"/>
                </a:ext>
              </a:extLst>
            </p:cNvPr>
            <p:cNvSpPr/>
            <p:nvPr/>
          </p:nvSpPr>
          <p:spPr>
            <a:xfrm>
              <a:off x="3195230" y="2515518"/>
              <a:ext cx="1925409"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59" name="Circle: Hollow 58">
              <a:extLst>
                <a:ext uri="{FF2B5EF4-FFF2-40B4-BE49-F238E27FC236}">
                  <a16:creationId xmlns:a16="http://schemas.microsoft.com/office/drawing/2014/main" id="{39C29DC4-D73B-4D93-8B03-E089CB1F31A9}"/>
                </a:ext>
              </a:extLst>
            </p:cNvPr>
            <p:cNvSpPr/>
            <p:nvPr/>
          </p:nvSpPr>
          <p:spPr>
            <a:xfrm>
              <a:off x="2237076" y="85513"/>
              <a:ext cx="958154" cy="932723"/>
            </a:xfrm>
            <a:prstGeom prst="donut">
              <a:avLst>
                <a:gd name="adj" fmla="val 13989"/>
              </a:avLst>
            </a:prstGeom>
            <a:grpFill/>
            <a:ln w="12700">
              <a:solidFill>
                <a:schemeClr val="tx2"/>
              </a:solidFill>
              <a:miter lim="800000"/>
              <a:headEnd/>
              <a:tailEnd/>
            </a:ln>
          </p:spPr>
          <p:txBody>
            <a:bodyPr wrap="square" rtlCol="0" anchor="ctr"/>
            <a:lstStyle/>
            <a:p>
              <a:pPr algn="ctr"/>
              <a:endParaRPr lang="en-US" kern="0" dirty="0">
                <a:solidFill>
                  <a:schemeClr val="bg1"/>
                </a:solidFill>
              </a:endParaRPr>
            </a:p>
          </p:txBody>
        </p:sp>
        <p:sp>
          <p:nvSpPr>
            <p:cNvPr id="60" name="Arrow: Chevron 46">
              <a:extLst>
                <a:ext uri="{FF2B5EF4-FFF2-40B4-BE49-F238E27FC236}">
                  <a16:creationId xmlns:a16="http://schemas.microsoft.com/office/drawing/2014/main" id="{3A7859EA-336A-493E-A6BF-2F23A174847D}"/>
                </a:ext>
              </a:extLst>
            </p:cNvPr>
            <p:cNvSpPr/>
            <p:nvPr/>
          </p:nvSpPr>
          <p:spPr>
            <a:xfrm rot="3518039">
              <a:off x="2880321" y="538855"/>
              <a:ext cx="555136" cy="390847"/>
            </a:xfrm>
            <a:custGeom>
              <a:avLst/>
              <a:gdLst>
                <a:gd name="connsiteX0" fmla="*/ 0 w 555136"/>
                <a:gd name="connsiteY0" fmla="*/ 0 h 178069"/>
                <a:gd name="connsiteX1" fmla="*/ 466102 w 555136"/>
                <a:gd name="connsiteY1" fmla="*/ 0 h 178069"/>
                <a:gd name="connsiteX2" fmla="*/ 555136 w 555136"/>
                <a:gd name="connsiteY2" fmla="*/ 89035 h 178069"/>
                <a:gd name="connsiteX3" fmla="*/ 466102 w 555136"/>
                <a:gd name="connsiteY3" fmla="*/ 178069 h 178069"/>
                <a:gd name="connsiteX4" fmla="*/ 0 w 555136"/>
                <a:gd name="connsiteY4" fmla="*/ 178069 h 178069"/>
                <a:gd name="connsiteX5" fmla="*/ 89035 w 555136"/>
                <a:gd name="connsiteY5" fmla="*/ 89035 h 178069"/>
                <a:gd name="connsiteX6" fmla="*/ 0 w 555136"/>
                <a:gd name="connsiteY6" fmla="*/ 0 h 178069"/>
                <a:gd name="connsiteX0" fmla="*/ 0 w 555136"/>
                <a:gd name="connsiteY0" fmla="*/ 0 h 390847"/>
                <a:gd name="connsiteX1" fmla="*/ 466102 w 555136"/>
                <a:gd name="connsiteY1" fmla="*/ 0 h 390847"/>
                <a:gd name="connsiteX2" fmla="*/ 555136 w 555136"/>
                <a:gd name="connsiteY2" fmla="*/ 89035 h 390847"/>
                <a:gd name="connsiteX3" fmla="*/ 274612 w 555136"/>
                <a:gd name="connsiteY3" fmla="*/ 390847 h 390847"/>
                <a:gd name="connsiteX4" fmla="*/ 0 w 555136"/>
                <a:gd name="connsiteY4" fmla="*/ 178069 h 390847"/>
                <a:gd name="connsiteX5" fmla="*/ 89035 w 555136"/>
                <a:gd name="connsiteY5" fmla="*/ 89035 h 390847"/>
                <a:gd name="connsiteX6" fmla="*/ 0 w 555136"/>
                <a:gd name="connsiteY6" fmla="*/ 0 h 39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136" h="390847">
                  <a:moveTo>
                    <a:pt x="0" y="0"/>
                  </a:moveTo>
                  <a:lnTo>
                    <a:pt x="466102" y="0"/>
                  </a:lnTo>
                  <a:lnTo>
                    <a:pt x="555136" y="89035"/>
                  </a:lnTo>
                  <a:lnTo>
                    <a:pt x="274612" y="390847"/>
                  </a:lnTo>
                  <a:lnTo>
                    <a:pt x="0" y="178069"/>
                  </a:lnTo>
                  <a:lnTo>
                    <a:pt x="89035" y="89035"/>
                  </a:lnTo>
                  <a:lnTo>
                    <a:pt x="0" y="0"/>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1" name="Circle: Hollow 60">
              <a:extLst>
                <a:ext uri="{FF2B5EF4-FFF2-40B4-BE49-F238E27FC236}">
                  <a16:creationId xmlns:a16="http://schemas.microsoft.com/office/drawing/2014/main" id="{F9F0EA99-5252-46C7-A6D3-24AFDCC474BC}"/>
                </a:ext>
              </a:extLst>
            </p:cNvPr>
            <p:cNvSpPr/>
            <p:nvPr/>
          </p:nvSpPr>
          <p:spPr>
            <a:xfrm>
              <a:off x="2024654" y="649090"/>
              <a:ext cx="2304694" cy="2289940"/>
            </a:xfrm>
            <a:prstGeom prst="donut">
              <a:avLst>
                <a:gd name="adj" fmla="val 17740"/>
              </a:avLst>
            </a:prstGeom>
            <a:grpFill/>
            <a:ln w="12700">
              <a:noFill/>
              <a:miter lim="800000"/>
              <a:headEnd/>
              <a:tailEnd/>
            </a:ln>
          </p:spPr>
          <p:txBody>
            <a:bodyPr wrap="square" rtlCol="0" anchor="ctr"/>
            <a:lstStyle/>
            <a:p>
              <a:pPr algn="ctr"/>
              <a:endParaRPr lang="en-US" kern="0" dirty="0">
                <a:solidFill>
                  <a:schemeClr val="bg1"/>
                </a:solidFill>
              </a:endParaRPr>
            </a:p>
          </p:txBody>
        </p:sp>
        <p:sp>
          <p:nvSpPr>
            <p:cNvPr id="62" name="Arrow: Chevron 41">
              <a:extLst>
                <a:ext uri="{FF2B5EF4-FFF2-40B4-BE49-F238E27FC236}">
                  <a16:creationId xmlns:a16="http://schemas.microsoft.com/office/drawing/2014/main" id="{67DD1814-3DC2-4805-87C7-6AB1101050F1}"/>
                </a:ext>
              </a:extLst>
            </p:cNvPr>
            <p:cNvSpPr/>
            <p:nvPr/>
          </p:nvSpPr>
          <p:spPr>
            <a:xfrm rot="2408661">
              <a:off x="1994448" y="2115608"/>
              <a:ext cx="1062804" cy="73652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 name="connsiteX0" fmla="*/ 223733 w 1599451"/>
                <a:gd name="connsiteY0" fmla="*/ 0 h 392475"/>
                <a:gd name="connsiteX1" fmla="*/ 1403214 w 1599451"/>
                <a:gd name="connsiteY1" fmla="*/ 0 h 392475"/>
                <a:gd name="connsiteX2" fmla="*/ 1599451 w 1599451"/>
                <a:gd name="connsiteY2" fmla="*/ 196238 h 392475"/>
                <a:gd name="connsiteX3" fmla="*/ 1403214 w 1599451"/>
                <a:gd name="connsiteY3" fmla="*/ 392475 h 392475"/>
                <a:gd name="connsiteX4" fmla="*/ 0 w 1599451"/>
                <a:gd name="connsiteY4" fmla="*/ 326560 h 392475"/>
                <a:gd name="connsiteX5" fmla="*/ 223325 w 1599451"/>
                <a:gd name="connsiteY5" fmla="*/ 215902 h 392475"/>
                <a:gd name="connsiteX6" fmla="*/ 223733 w 1599451"/>
                <a:gd name="connsiteY6" fmla="*/ 0 h 392475"/>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23325 w 1599451"/>
                <a:gd name="connsiteY5" fmla="*/ 254154 h 430727"/>
                <a:gd name="connsiteX6" fmla="*/ 172255 w 1599451"/>
                <a:gd name="connsiteY6" fmla="*/ 0 h 430727"/>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34384 w 1599451"/>
                <a:gd name="connsiteY5" fmla="*/ 216002 h 430727"/>
                <a:gd name="connsiteX6" fmla="*/ 172255 w 1599451"/>
                <a:gd name="connsiteY6" fmla="*/ 0 h 430727"/>
                <a:gd name="connsiteX0" fmla="*/ 172255 w 1599451"/>
                <a:gd name="connsiteY0" fmla="*/ 0 h 581687"/>
                <a:gd name="connsiteX1" fmla="*/ 1403214 w 1599451"/>
                <a:gd name="connsiteY1" fmla="*/ 38252 h 581687"/>
                <a:gd name="connsiteX2" fmla="*/ 1599451 w 1599451"/>
                <a:gd name="connsiteY2" fmla="*/ 234490 h 581687"/>
                <a:gd name="connsiteX3" fmla="*/ 603362 w 1599451"/>
                <a:gd name="connsiteY3" fmla="*/ 581687 h 581687"/>
                <a:gd name="connsiteX4" fmla="*/ 0 w 1599451"/>
                <a:gd name="connsiteY4" fmla="*/ 364812 h 581687"/>
                <a:gd name="connsiteX5" fmla="*/ 234384 w 1599451"/>
                <a:gd name="connsiteY5" fmla="*/ 216002 h 581687"/>
                <a:gd name="connsiteX6" fmla="*/ 172255 w 1599451"/>
                <a:gd name="connsiteY6" fmla="*/ 0 h 581687"/>
                <a:gd name="connsiteX0" fmla="*/ 172255 w 1599451"/>
                <a:gd name="connsiteY0" fmla="*/ 0 h 588545"/>
                <a:gd name="connsiteX1" fmla="*/ 1403214 w 1599451"/>
                <a:gd name="connsiteY1" fmla="*/ 38252 h 588545"/>
                <a:gd name="connsiteX2" fmla="*/ 1599451 w 1599451"/>
                <a:gd name="connsiteY2" fmla="*/ 234490 h 588545"/>
                <a:gd name="connsiteX3" fmla="*/ 603362 w 1599451"/>
                <a:gd name="connsiteY3" fmla="*/ 581687 h 588545"/>
                <a:gd name="connsiteX4" fmla="*/ 0 w 1599451"/>
                <a:gd name="connsiteY4" fmla="*/ 364812 h 588545"/>
                <a:gd name="connsiteX5" fmla="*/ 234384 w 1599451"/>
                <a:gd name="connsiteY5" fmla="*/ 216002 h 588545"/>
                <a:gd name="connsiteX6" fmla="*/ 172255 w 1599451"/>
                <a:gd name="connsiteY6" fmla="*/ 0 h 588545"/>
                <a:gd name="connsiteX0" fmla="*/ 172255 w 1599451"/>
                <a:gd name="connsiteY0" fmla="*/ 0 h 649428"/>
                <a:gd name="connsiteX1" fmla="*/ 1403214 w 1599451"/>
                <a:gd name="connsiteY1" fmla="*/ 38252 h 649428"/>
                <a:gd name="connsiteX2" fmla="*/ 1599451 w 1599451"/>
                <a:gd name="connsiteY2" fmla="*/ 234490 h 649428"/>
                <a:gd name="connsiteX3" fmla="*/ 603362 w 1599451"/>
                <a:gd name="connsiteY3" fmla="*/ 581687 h 649428"/>
                <a:gd name="connsiteX4" fmla="*/ 0 w 1599451"/>
                <a:gd name="connsiteY4" fmla="*/ 364812 h 649428"/>
                <a:gd name="connsiteX5" fmla="*/ 234384 w 1599451"/>
                <a:gd name="connsiteY5" fmla="*/ 216002 h 649428"/>
                <a:gd name="connsiteX6" fmla="*/ 172255 w 1599451"/>
                <a:gd name="connsiteY6" fmla="*/ 0 h 649428"/>
                <a:gd name="connsiteX0" fmla="*/ 172255 w 1599451"/>
                <a:gd name="connsiteY0" fmla="*/ 0 h 658299"/>
                <a:gd name="connsiteX1" fmla="*/ 1403214 w 1599451"/>
                <a:gd name="connsiteY1" fmla="*/ 38252 h 658299"/>
                <a:gd name="connsiteX2" fmla="*/ 1599451 w 1599451"/>
                <a:gd name="connsiteY2" fmla="*/ 234490 h 658299"/>
                <a:gd name="connsiteX3" fmla="*/ 603362 w 1599451"/>
                <a:gd name="connsiteY3" fmla="*/ 581687 h 658299"/>
                <a:gd name="connsiteX4" fmla="*/ 0 w 1599451"/>
                <a:gd name="connsiteY4" fmla="*/ 364812 h 658299"/>
                <a:gd name="connsiteX5" fmla="*/ 234384 w 1599451"/>
                <a:gd name="connsiteY5" fmla="*/ 216002 h 658299"/>
                <a:gd name="connsiteX6" fmla="*/ 172255 w 1599451"/>
                <a:gd name="connsiteY6" fmla="*/ 0 h 658299"/>
                <a:gd name="connsiteX0" fmla="*/ 172255 w 1599451"/>
                <a:gd name="connsiteY0" fmla="*/ 0 h 653231"/>
                <a:gd name="connsiteX1" fmla="*/ 1403214 w 1599451"/>
                <a:gd name="connsiteY1" fmla="*/ 38252 h 653231"/>
                <a:gd name="connsiteX2" fmla="*/ 1599451 w 1599451"/>
                <a:gd name="connsiteY2" fmla="*/ 234490 h 653231"/>
                <a:gd name="connsiteX3" fmla="*/ 593452 w 1599451"/>
                <a:gd name="connsiteY3" fmla="*/ 575633 h 653231"/>
                <a:gd name="connsiteX4" fmla="*/ 0 w 1599451"/>
                <a:gd name="connsiteY4" fmla="*/ 364812 h 653231"/>
                <a:gd name="connsiteX5" fmla="*/ 234384 w 1599451"/>
                <a:gd name="connsiteY5" fmla="*/ 216002 h 653231"/>
                <a:gd name="connsiteX6" fmla="*/ 172255 w 1599451"/>
                <a:gd name="connsiteY6" fmla="*/ 0 h 653231"/>
                <a:gd name="connsiteX0" fmla="*/ 172255 w 1599451"/>
                <a:gd name="connsiteY0" fmla="*/ 0 h 675213"/>
                <a:gd name="connsiteX1" fmla="*/ 1403214 w 1599451"/>
                <a:gd name="connsiteY1" fmla="*/ 38252 h 675213"/>
                <a:gd name="connsiteX2" fmla="*/ 1599451 w 1599451"/>
                <a:gd name="connsiteY2" fmla="*/ 234490 h 675213"/>
                <a:gd name="connsiteX3" fmla="*/ 593452 w 1599451"/>
                <a:gd name="connsiteY3" fmla="*/ 575633 h 675213"/>
                <a:gd name="connsiteX4" fmla="*/ 0 w 1599451"/>
                <a:gd name="connsiteY4" fmla="*/ 364812 h 675213"/>
                <a:gd name="connsiteX5" fmla="*/ 234384 w 1599451"/>
                <a:gd name="connsiteY5" fmla="*/ 216002 h 675213"/>
                <a:gd name="connsiteX6" fmla="*/ 172255 w 1599451"/>
                <a:gd name="connsiteY6" fmla="*/ 0 h 675213"/>
                <a:gd name="connsiteX0" fmla="*/ 172255 w 1403214"/>
                <a:gd name="connsiteY0" fmla="*/ 0 h 675213"/>
                <a:gd name="connsiteX1" fmla="*/ 1403214 w 1403214"/>
                <a:gd name="connsiteY1" fmla="*/ 38252 h 675213"/>
                <a:gd name="connsiteX2" fmla="*/ 729011 w 1403214"/>
                <a:gd name="connsiteY2" fmla="*/ 296059 h 675213"/>
                <a:gd name="connsiteX3" fmla="*/ 593452 w 1403214"/>
                <a:gd name="connsiteY3" fmla="*/ 575633 h 675213"/>
                <a:gd name="connsiteX4" fmla="*/ 0 w 1403214"/>
                <a:gd name="connsiteY4" fmla="*/ 364812 h 675213"/>
                <a:gd name="connsiteX5" fmla="*/ 234384 w 1403214"/>
                <a:gd name="connsiteY5" fmla="*/ 216002 h 675213"/>
                <a:gd name="connsiteX6" fmla="*/ 172255 w 1403214"/>
                <a:gd name="connsiteY6" fmla="*/ 0 h 675213"/>
                <a:gd name="connsiteX0" fmla="*/ 172255 w 852498"/>
                <a:gd name="connsiteY0" fmla="*/ 0 h 675213"/>
                <a:gd name="connsiteX1" fmla="*/ 852498 w 852498"/>
                <a:gd name="connsiteY1" fmla="*/ 416255 h 675213"/>
                <a:gd name="connsiteX2" fmla="*/ 729011 w 852498"/>
                <a:gd name="connsiteY2" fmla="*/ 296059 h 675213"/>
                <a:gd name="connsiteX3" fmla="*/ 593452 w 852498"/>
                <a:gd name="connsiteY3" fmla="*/ 575633 h 675213"/>
                <a:gd name="connsiteX4" fmla="*/ 0 w 852498"/>
                <a:gd name="connsiteY4" fmla="*/ 364812 h 675213"/>
                <a:gd name="connsiteX5" fmla="*/ 234384 w 852498"/>
                <a:gd name="connsiteY5" fmla="*/ 216002 h 675213"/>
                <a:gd name="connsiteX6" fmla="*/ 172255 w 852498"/>
                <a:gd name="connsiteY6" fmla="*/ 0 h 675213"/>
                <a:gd name="connsiteX0" fmla="*/ 172255 w 854638"/>
                <a:gd name="connsiteY0" fmla="*/ 0 h 675213"/>
                <a:gd name="connsiteX1" fmla="*/ 852498 w 854638"/>
                <a:gd name="connsiteY1" fmla="*/ 416255 h 675213"/>
                <a:gd name="connsiteX2" fmla="*/ 729011 w 854638"/>
                <a:gd name="connsiteY2" fmla="*/ 296059 h 675213"/>
                <a:gd name="connsiteX3" fmla="*/ 593452 w 854638"/>
                <a:gd name="connsiteY3" fmla="*/ 575633 h 675213"/>
                <a:gd name="connsiteX4" fmla="*/ 0 w 854638"/>
                <a:gd name="connsiteY4" fmla="*/ 364812 h 675213"/>
                <a:gd name="connsiteX5" fmla="*/ 234384 w 854638"/>
                <a:gd name="connsiteY5" fmla="*/ 216002 h 675213"/>
                <a:gd name="connsiteX6" fmla="*/ 172255 w 854638"/>
                <a:gd name="connsiteY6" fmla="*/ 0 h 675213"/>
                <a:gd name="connsiteX0" fmla="*/ 172255 w 875585"/>
                <a:gd name="connsiteY0" fmla="*/ 0 h 675213"/>
                <a:gd name="connsiteX1" fmla="*/ 852498 w 875585"/>
                <a:gd name="connsiteY1" fmla="*/ 416255 h 675213"/>
                <a:gd name="connsiteX2" fmla="*/ 729011 w 875585"/>
                <a:gd name="connsiteY2" fmla="*/ 296059 h 675213"/>
                <a:gd name="connsiteX3" fmla="*/ 593452 w 875585"/>
                <a:gd name="connsiteY3" fmla="*/ 575633 h 675213"/>
                <a:gd name="connsiteX4" fmla="*/ 0 w 875585"/>
                <a:gd name="connsiteY4" fmla="*/ 364812 h 675213"/>
                <a:gd name="connsiteX5" fmla="*/ 234384 w 875585"/>
                <a:gd name="connsiteY5" fmla="*/ 216002 h 675213"/>
                <a:gd name="connsiteX6" fmla="*/ 172255 w 875585"/>
                <a:gd name="connsiteY6" fmla="*/ 0 h 675213"/>
                <a:gd name="connsiteX0" fmla="*/ 172255 w 880734"/>
                <a:gd name="connsiteY0" fmla="*/ 288437 h 963650"/>
                <a:gd name="connsiteX1" fmla="*/ 858206 w 880734"/>
                <a:gd name="connsiteY1" fmla="*/ 238694 h 963650"/>
                <a:gd name="connsiteX2" fmla="*/ 729011 w 880734"/>
                <a:gd name="connsiteY2" fmla="*/ 584496 h 963650"/>
                <a:gd name="connsiteX3" fmla="*/ 593452 w 880734"/>
                <a:gd name="connsiteY3" fmla="*/ 864070 h 963650"/>
                <a:gd name="connsiteX4" fmla="*/ 0 w 880734"/>
                <a:gd name="connsiteY4" fmla="*/ 653249 h 963650"/>
                <a:gd name="connsiteX5" fmla="*/ 234384 w 880734"/>
                <a:gd name="connsiteY5" fmla="*/ 504439 h 963650"/>
                <a:gd name="connsiteX6" fmla="*/ 172255 w 880734"/>
                <a:gd name="connsiteY6" fmla="*/ 288437 h 963650"/>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1015869"/>
                <a:gd name="connsiteY0" fmla="*/ 49743 h 724956"/>
                <a:gd name="connsiteX1" fmla="*/ 858206 w 1015869"/>
                <a:gd name="connsiteY1" fmla="*/ 0 h 724956"/>
                <a:gd name="connsiteX2" fmla="*/ 989168 w 1015869"/>
                <a:gd name="connsiteY2" fmla="*/ 289721 h 724956"/>
                <a:gd name="connsiteX3" fmla="*/ 593452 w 1015869"/>
                <a:gd name="connsiteY3" fmla="*/ 625376 h 724956"/>
                <a:gd name="connsiteX4" fmla="*/ 0 w 1015869"/>
                <a:gd name="connsiteY4" fmla="*/ 414555 h 724956"/>
                <a:gd name="connsiteX5" fmla="*/ 234384 w 1015869"/>
                <a:gd name="connsiteY5" fmla="*/ 265745 h 724956"/>
                <a:gd name="connsiteX6" fmla="*/ 172255 w 1015869"/>
                <a:gd name="connsiteY6" fmla="*/ 49743 h 724956"/>
                <a:gd name="connsiteX0" fmla="*/ 172255 w 999205"/>
                <a:gd name="connsiteY0" fmla="*/ 49743 h 724956"/>
                <a:gd name="connsiteX1" fmla="*/ 858206 w 999205"/>
                <a:gd name="connsiteY1" fmla="*/ 0 h 724956"/>
                <a:gd name="connsiteX2" fmla="*/ 989168 w 999205"/>
                <a:gd name="connsiteY2" fmla="*/ 289721 h 724956"/>
                <a:gd name="connsiteX3" fmla="*/ 593452 w 999205"/>
                <a:gd name="connsiteY3" fmla="*/ 625376 h 724956"/>
                <a:gd name="connsiteX4" fmla="*/ 0 w 999205"/>
                <a:gd name="connsiteY4" fmla="*/ 414555 h 724956"/>
                <a:gd name="connsiteX5" fmla="*/ 234384 w 999205"/>
                <a:gd name="connsiteY5" fmla="*/ 265745 h 724956"/>
                <a:gd name="connsiteX6" fmla="*/ 172255 w 999205"/>
                <a:gd name="connsiteY6" fmla="*/ 49743 h 724956"/>
                <a:gd name="connsiteX0" fmla="*/ 172255 w 994425"/>
                <a:gd name="connsiteY0" fmla="*/ 49743 h 724956"/>
                <a:gd name="connsiteX1" fmla="*/ 858206 w 994425"/>
                <a:gd name="connsiteY1" fmla="*/ 0 h 724956"/>
                <a:gd name="connsiteX2" fmla="*/ 989168 w 994425"/>
                <a:gd name="connsiteY2" fmla="*/ 289721 h 724956"/>
                <a:gd name="connsiteX3" fmla="*/ 593452 w 994425"/>
                <a:gd name="connsiteY3" fmla="*/ 625376 h 724956"/>
                <a:gd name="connsiteX4" fmla="*/ 0 w 994425"/>
                <a:gd name="connsiteY4" fmla="*/ 414555 h 724956"/>
                <a:gd name="connsiteX5" fmla="*/ 234384 w 994425"/>
                <a:gd name="connsiteY5" fmla="*/ 265745 h 724956"/>
                <a:gd name="connsiteX6" fmla="*/ 172255 w 994425"/>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34384 w 998107"/>
                <a:gd name="connsiteY5" fmla="*/ 265745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59548 w 998107"/>
                <a:gd name="connsiteY5" fmla="*/ 306326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70777 w 998107"/>
                <a:gd name="connsiteY5" fmla="*/ 297005 h 724956"/>
                <a:gd name="connsiteX6" fmla="*/ 172255 w 998107"/>
                <a:gd name="connsiteY6" fmla="*/ 49743 h 72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107" h="724956">
                  <a:moveTo>
                    <a:pt x="172255" y="49743"/>
                  </a:moveTo>
                  <a:cubicBezTo>
                    <a:pt x="399003" y="188495"/>
                    <a:pt x="674922" y="55182"/>
                    <a:pt x="858206" y="0"/>
                  </a:cubicBezTo>
                  <a:cubicBezTo>
                    <a:pt x="919428" y="257904"/>
                    <a:pt x="1030330" y="329786"/>
                    <a:pt x="989168" y="289721"/>
                  </a:cubicBezTo>
                  <a:lnTo>
                    <a:pt x="593452" y="625376"/>
                  </a:lnTo>
                  <a:cubicBezTo>
                    <a:pt x="360951" y="891811"/>
                    <a:pt x="171901" y="554727"/>
                    <a:pt x="0" y="414555"/>
                  </a:cubicBezTo>
                  <a:lnTo>
                    <a:pt x="270777" y="297005"/>
                  </a:lnTo>
                  <a:lnTo>
                    <a:pt x="172255" y="49743"/>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3" name="Arrow: Chevron 41">
              <a:extLst>
                <a:ext uri="{FF2B5EF4-FFF2-40B4-BE49-F238E27FC236}">
                  <a16:creationId xmlns:a16="http://schemas.microsoft.com/office/drawing/2014/main" id="{5FEC0832-42A8-45DB-B333-D0F42903524A}"/>
                </a:ext>
              </a:extLst>
            </p:cNvPr>
            <p:cNvSpPr/>
            <p:nvPr/>
          </p:nvSpPr>
          <p:spPr>
            <a:xfrm>
              <a:off x="2024654" y="2515518"/>
              <a:ext cx="1376126"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grpSp>
      <p:sp>
        <p:nvSpPr>
          <p:cNvPr id="44" name="Double Wave 43">
            <a:extLst>
              <a:ext uri="{FF2B5EF4-FFF2-40B4-BE49-F238E27FC236}">
                <a16:creationId xmlns:a16="http://schemas.microsoft.com/office/drawing/2014/main" id="{57ADE3BB-7317-427A-8261-911DED361FCE}"/>
              </a:ext>
            </a:extLst>
          </p:cNvPr>
          <p:cNvSpPr/>
          <p:nvPr/>
        </p:nvSpPr>
        <p:spPr bwMode="gray">
          <a:xfrm>
            <a:off x="2439154" y="2082506"/>
            <a:ext cx="535685" cy="378929"/>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45" name="Straight Connector 44">
            <a:extLst>
              <a:ext uri="{FF2B5EF4-FFF2-40B4-BE49-F238E27FC236}">
                <a16:creationId xmlns:a16="http://schemas.microsoft.com/office/drawing/2014/main" id="{431BE42D-CF94-4650-9124-2F1E2B570E79}"/>
              </a:ext>
            </a:extLst>
          </p:cNvPr>
          <p:cNvCxnSpPr>
            <a:cxnSpLocks/>
          </p:cNvCxnSpPr>
          <p:nvPr/>
        </p:nvCxnSpPr>
        <p:spPr>
          <a:xfrm>
            <a:off x="325276" y="3287465"/>
            <a:ext cx="270432" cy="1"/>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Flowchart: Connector 46">
            <a:extLst>
              <a:ext uri="{FF2B5EF4-FFF2-40B4-BE49-F238E27FC236}">
                <a16:creationId xmlns:a16="http://schemas.microsoft.com/office/drawing/2014/main" id="{A6563EBD-AA3D-4CCC-A560-B94FBD8CEC23}"/>
              </a:ext>
            </a:extLst>
          </p:cNvPr>
          <p:cNvSpPr/>
          <p:nvPr/>
        </p:nvSpPr>
        <p:spPr bwMode="gray">
          <a:xfrm>
            <a:off x="3131846" y="2427059"/>
            <a:ext cx="85344" cy="84605"/>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Flowchart: Connector 47">
            <a:extLst>
              <a:ext uri="{FF2B5EF4-FFF2-40B4-BE49-F238E27FC236}">
                <a16:creationId xmlns:a16="http://schemas.microsoft.com/office/drawing/2014/main" id="{930F9823-AEB0-4766-A24D-EB1FF5E8C8E2}"/>
              </a:ext>
            </a:extLst>
          </p:cNvPr>
          <p:cNvSpPr/>
          <p:nvPr/>
        </p:nvSpPr>
        <p:spPr bwMode="gray">
          <a:xfrm>
            <a:off x="6805926" y="1300660"/>
            <a:ext cx="106726" cy="105802"/>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Flowchart: Connector 48">
            <a:extLst>
              <a:ext uri="{FF2B5EF4-FFF2-40B4-BE49-F238E27FC236}">
                <a16:creationId xmlns:a16="http://schemas.microsoft.com/office/drawing/2014/main" id="{F182FE63-71CA-4F58-9233-42AF8FAAA198}"/>
              </a:ext>
            </a:extLst>
          </p:cNvPr>
          <p:cNvSpPr/>
          <p:nvPr/>
        </p:nvSpPr>
        <p:spPr bwMode="gray">
          <a:xfrm>
            <a:off x="7748782" y="3287464"/>
            <a:ext cx="160263" cy="158876"/>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TextBox 50">
            <a:extLst>
              <a:ext uri="{FF2B5EF4-FFF2-40B4-BE49-F238E27FC236}">
                <a16:creationId xmlns:a16="http://schemas.microsoft.com/office/drawing/2014/main" id="{F57198B8-DE62-4B95-BC76-6D22E481D68B}"/>
              </a:ext>
            </a:extLst>
          </p:cNvPr>
          <p:cNvSpPr txBox="1"/>
          <p:nvPr/>
        </p:nvSpPr>
        <p:spPr>
          <a:xfrm>
            <a:off x="1342760" y="3665242"/>
            <a:ext cx="222547" cy="378929"/>
          </a:xfrm>
          <a:prstGeom prst="rect">
            <a:avLst/>
          </a:prstGeom>
          <a:solidFill>
            <a:schemeClr val="bg1"/>
          </a:solid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sp>
        <p:nvSpPr>
          <p:cNvPr id="52" name="AutoShape 16">
            <a:extLst>
              <a:ext uri="{FF2B5EF4-FFF2-40B4-BE49-F238E27FC236}">
                <a16:creationId xmlns:a16="http://schemas.microsoft.com/office/drawing/2014/main" id="{CD1A04B2-2EFC-4626-B8F8-3986735C1A94}"/>
              </a:ext>
            </a:extLst>
          </p:cNvPr>
          <p:cNvSpPr>
            <a:spLocks noChangeArrowheads="1"/>
          </p:cNvSpPr>
          <p:nvPr/>
        </p:nvSpPr>
        <p:spPr bwMode="auto">
          <a:xfrm rot="19404545">
            <a:off x="1659249" y="3296701"/>
            <a:ext cx="1493838" cy="1116013"/>
          </a:xfrm>
          <a:prstGeom prst="lightningBolt">
            <a:avLst/>
          </a:prstGeom>
          <a:solidFill>
            <a:schemeClr val="bg1"/>
          </a:solidFill>
          <a:ln w="38100">
            <a:solidFill>
              <a:schemeClr val="accent6">
                <a:lumMod val="75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53" name="Double Wave 52">
            <a:extLst>
              <a:ext uri="{FF2B5EF4-FFF2-40B4-BE49-F238E27FC236}">
                <a16:creationId xmlns:a16="http://schemas.microsoft.com/office/drawing/2014/main" id="{D8485A5A-FD12-4CF5-9708-C3ED2B6A8A6E}"/>
              </a:ext>
            </a:extLst>
          </p:cNvPr>
          <p:cNvSpPr/>
          <p:nvPr/>
        </p:nvSpPr>
        <p:spPr bwMode="gray">
          <a:xfrm>
            <a:off x="7359343" y="2354714"/>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Arc 16">
            <a:extLst>
              <a:ext uri="{FF2B5EF4-FFF2-40B4-BE49-F238E27FC236}">
                <a16:creationId xmlns:a16="http://schemas.microsoft.com/office/drawing/2014/main" id="{65C0869B-641B-4FA9-9643-38A1EF382AEC}"/>
              </a:ext>
            </a:extLst>
          </p:cNvPr>
          <p:cNvSpPr/>
          <p:nvPr/>
        </p:nvSpPr>
        <p:spPr>
          <a:xfrm rot="21530294">
            <a:off x="6607689" y="2705590"/>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a:extLst>
              <a:ext uri="{FF2B5EF4-FFF2-40B4-BE49-F238E27FC236}">
                <a16:creationId xmlns:a16="http://schemas.microsoft.com/office/drawing/2014/main" id="{38FD2DCC-E37F-435F-8F14-76FAC6BDB39C}"/>
              </a:ext>
            </a:extLst>
          </p:cNvPr>
          <p:cNvSpPr txBox="1"/>
          <p:nvPr/>
        </p:nvSpPr>
        <p:spPr>
          <a:xfrm>
            <a:off x="10134601" y="2625554"/>
            <a:ext cx="222547" cy="378929"/>
          </a:xfrm>
          <a:prstGeom prst="rect">
            <a:avLst/>
          </a:prstGeom>
          <a:no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cxnSp>
        <p:nvCxnSpPr>
          <p:cNvPr id="56" name="Straight Connector 55">
            <a:extLst>
              <a:ext uri="{FF2B5EF4-FFF2-40B4-BE49-F238E27FC236}">
                <a16:creationId xmlns:a16="http://schemas.microsoft.com/office/drawing/2014/main" id="{BAC7F01A-47EC-43B4-B151-4FE00C56DC8D}"/>
              </a:ext>
            </a:extLst>
          </p:cNvPr>
          <p:cNvCxnSpPr>
            <a:cxnSpLocks/>
          </p:cNvCxnSpPr>
          <p:nvPr/>
        </p:nvCxnSpPr>
        <p:spPr>
          <a:xfrm>
            <a:off x="220206" y="3439865"/>
            <a:ext cx="527903" cy="0"/>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Hexagon 18">
            <a:extLst>
              <a:ext uri="{FF2B5EF4-FFF2-40B4-BE49-F238E27FC236}">
                <a16:creationId xmlns:a16="http://schemas.microsoft.com/office/drawing/2014/main" id="{E5D8F71D-B56E-4E8F-9741-2C4288367935}"/>
              </a:ext>
            </a:extLst>
          </p:cNvPr>
          <p:cNvSpPr/>
          <p:nvPr/>
        </p:nvSpPr>
        <p:spPr bwMode="gray">
          <a:xfrm>
            <a:off x="5794982" y="321881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Hexagon 21">
            <a:extLst>
              <a:ext uri="{FF2B5EF4-FFF2-40B4-BE49-F238E27FC236}">
                <a16:creationId xmlns:a16="http://schemas.microsoft.com/office/drawing/2014/main" id="{2C61C926-D8C0-4A44-BCD7-CF0E6ADC94E6}"/>
              </a:ext>
            </a:extLst>
          </p:cNvPr>
          <p:cNvSpPr/>
          <p:nvPr/>
        </p:nvSpPr>
        <p:spPr bwMode="gray">
          <a:xfrm>
            <a:off x="6178543" y="3439527"/>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Hexagon 17">
            <a:extLst>
              <a:ext uri="{FF2B5EF4-FFF2-40B4-BE49-F238E27FC236}">
                <a16:creationId xmlns:a16="http://schemas.microsoft.com/office/drawing/2014/main" id="{08FCFD3D-234B-4C9F-8ADA-AB6042F0EC0D}"/>
              </a:ext>
            </a:extLst>
          </p:cNvPr>
          <p:cNvSpPr/>
          <p:nvPr/>
        </p:nvSpPr>
        <p:spPr bwMode="gray">
          <a:xfrm>
            <a:off x="5037828" y="214705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a:extLst>
              <a:ext uri="{FF2B5EF4-FFF2-40B4-BE49-F238E27FC236}">
                <a16:creationId xmlns:a16="http://schemas.microsoft.com/office/drawing/2014/main" id="{D9C945F1-D731-45E9-A3AC-A6D25EC7F866}"/>
              </a:ext>
            </a:extLst>
          </p:cNvPr>
          <p:cNvSpPr/>
          <p:nvPr/>
        </p:nvSpPr>
        <p:spPr bwMode="gray">
          <a:xfrm>
            <a:off x="4321396" y="301287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Hexagon 63">
            <a:extLst>
              <a:ext uri="{FF2B5EF4-FFF2-40B4-BE49-F238E27FC236}">
                <a16:creationId xmlns:a16="http://schemas.microsoft.com/office/drawing/2014/main" id="{9B746C9C-B5DF-4C80-AEA5-D10676AB1391}"/>
              </a:ext>
            </a:extLst>
          </p:cNvPr>
          <p:cNvSpPr/>
          <p:nvPr/>
        </p:nvSpPr>
        <p:spPr bwMode="gray">
          <a:xfrm>
            <a:off x="5414558" y="1925009"/>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2">
            <a:extLst>
              <a:ext uri="{FF2B5EF4-FFF2-40B4-BE49-F238E27FC236}">
                <a16:creationId xmlns:a16="http://schemas.microsoft.com/office/drawing/2014/main" id="{EE264A00-5795-450F-8F78-0D3534DC616E}"/>
              </a:ext>
            </a:extLst>
          </p:cNvPr>
          <p:cNvSpPr txBox="1">
            <a:spLocks noChangeArrowheads="1"/>
          </p:cNvSpPr>
          <p:nvPr/>
        </p:nvSpPr>
        <p:spPr>
          <a:xfrm>
            <a:off x="674240" y="6203622"/>
            <a:ext cx="11042349" cy="81371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698500"/>
            <a:r>
              <a:rPr lang="en-US" altLang="en-US" dirty="0">
                <a:latin typeface="Calibri" panose="020F0502020204030204" pitchFamily="34" charset="0"/>
                <a:cs typeface="Calibri" panose="020F0502020204030204" pitchFamily="34" charset="0"/>
              </a:rPr>
              <a:t>Make the cost of change visible – train everyone to think ahead vs react</a:t>
            </a:r>
          </a:p>
          <a:p>
            <a:pPr marL="698500"/>
            <a:endParaRPr lang="en-US" altLang="en-US" dirty="0"/>
          </a:p>
        </p:txBody>
      </p:sp>
      <p:sp>
        <p:nvSpPr>
          <p:cNvPr id="66" name="Rectangle 2">
            <a:extLst>
              <a:ext uri="{FF2B5EF4-FFF2-40B4-BE49-F238E27FC236}">
                <a16:creationId xmlns:a16="http://schemas.microsoft.com/office/drawing/2014/main" id="{C561D61D-42CA-43DD-A732-645D3B69AD77}"/>
              </a:ext>
            </a:extLst>
          </p:cNvPr>
          <p:cNvSpPr txBox="1">
            <a:spLocks noChangeArrowheads="1"/>
          </p:cNvSpPr>
          <p:nvPr/>
        </p:nvSpPr>
        <p:spPr>
          <a:xfrm>
            <a:off x="7391400" y="4954279"/>
            <a:ext cx="4336597" cy="940143"/>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The business commits to leave priorities alone during the sprint, allow the team to stay focused</a:t>
            </a:r>
          </a:p>
          <a:p>
            <a:pPr marL="698500"/>
            <a:endParaRPr lang="en-US" altLang="en-US" dirty="0"/>
          </a:p>
        </p:txBody>
      </p:sp>
      <p:sp>
        <p:nvSpPr>
          <p:cNvPr id="4" name="Arrow: Left-Right 3">
            <a:extLst>
              <a:ext uri="{FF2B5EF4-FFF2-40B4-BE49-F238E27FC236}">
                <a16:creationId xmlns:a16="http://schemas.microsoft.com/office/drawing/2014/main" id="{511C3749-9EC7-456A-8EC7-91E3B8864C60}"/>
              </a:ext>
            </a:extLst>
          </p:cNvPr>
          <p:cNvSpPr/>
          <p:nvPr/>
        </p:nvSpPr>
        <p:spPr>
          <a:xfrm>
            <a:off x="4025180" y="5076799"/>
            <a:ext cx="3479327" cy="804599"/>
          </a:xfrm>
          <a:prstGeom prst="leftRightArrow">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345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B781982-E0C7-48F0-AEA6-9AF3C686B07A}"/>
              </a:ext>
            </a:extLst>
          </p:cNvPr>
          <p:cNvSpPr>
            <a:spLocks noGrp="1"/>
          </p:cNvSpPr>
          <p:nvPr>
            <p:ph type="title"/>
          </p:nvPr>
        </p:nvSpPr>
        <p:spPr/>
        <p:txBody>
          <a:bodyPr/>
          <a:lstStyle/>
          <a:p>
            <a:r>
              <a:rPr lang="en-US" dirty="0"/>
              <a:t>Sprint deadlines are sacred</a:t>
            </a:r>
          </a:p>
        </p:txBody>
      </p:sp>
      <p:sp>
        <p:nvSpPr>
          <p:cNvPr id="14" name="Content Placeholder 13">
            <a:extLst>
              <a:ext uri="{FF2B5EF4-FFF2-40B4-BE49-F238E27FC236}">
                <a16:creationId xmlns:a16="http://schemas.microsoft.com/office/drawing/2014/main" id="{FBCD7094-F591-4B98-B2B8-857FFF0E1A5C}"/>
              </a:ext>
            </a:extLst>
          </p:cNvPr>
          <p:cNvSpPr>
            <a:spLocks noGrp="1"/>
          </p:cNvSpPr>
          <p:nvPr>
            <p:ph idx="1"/>
          </p:nvPr>
        </p:nvSpPr>
        <p:spPr>
          <a:xfrm>
            <a:off x="311559" y="1214437"/>
            <a:ext cx="11201400" cy="5100638"/>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Sprints end when the time box is over. </a:t>
            </a:r>
          </a:p>
          <a:p>
            <a:pPr lvl="1"/>
            <a:r>
              <a:rPr lang="en-US" dirty="0">
                <a:solidFill>
                  <a:schemeClr val="bg2">
                    <a:lumMod val="50000"/>
                  </a:schemeClr>
                </a:solidFill>
                <a:latin typeface="Calibri" panose="020F0502020204030204" pitchFamily="34" charset="0"/>
                <a:cs typeface="Calibri" panose="020F0502020204030204" pitchFamily="34" charset="0"/>
              </a:rPr>
              <a:t>Missing a deadline is not okay! And missing every time is crushing</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 scope if necessary – but do it in a planned way </a:t>
            </a:r>
          </a:p>
          <a:p>
            <a:pPr lvl="1"/>
            <a:r>
              <a:rPr lang="en-US" dirty="0">
                <a:solidFill>
                  <a:schemeClr val="bg2">
                    <a:lumMod val="50000"/>
                  </a:schemeClr>
                </a:solidFill>
                <a:latin typeface="Calibri" panose="020F0502020204030204" pitchFamily="34" charset="0"/>
                <a:cs typeface="Calibri" panose="020F0502020204030204" pitchFamily="34" charset="0"/>
              </a:rPr>
              <a:t>Team, product owner, and scrum master are involved when discussing dropping scope</a:t>
            </a:r>
          </a:p>
          <a:p>
            <a:pPr lvl="1"/>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Dropping scope or dumping to next sprint as a habit is a terrible habit to get into</a:t>
            </a:r>
          </a:p>
          <a:p>
            <a:pPr lvl="2"/>
            <a:r>
              <a:rPr lang="en-US" dirty="0">
                <a:solidFill>
                  <a:schemeClr val="bg2">
                    <a:lumMod val="50000"/>
                  </a:schemeClr>
                </a:solidFill>
                <a:latin typeface="Calibri" panose="020F0502020204030204" pitchFamily="34" charset="0"/>
                <a:cs typeface="Calibri" panose="020F0502020204030204" pitchFamily="34" charset="0"/>
              </a:rPr>
              <a:t>DOUBLE the size of what you missed, then plan that much less the following sprint</a:t>
            </a:r>
          </a:p>
          <a:p>
            <a:pPr lvl="2"/>
            <a:r>
              <a:rPr lang="en-US" dirty="0">
                <a:solidFill>
                  <a:schemeClr val="bg2">
                    <a:lumMod val="50000"/>
                  </a:schemeClr>
                </a:solidFill>
                <a:latin typeface="Calibri" panose="020F0502020204030204" pitchFamily="34" charset="0"/>
                <a:cs typeface="Calibri" panose="020F0502020204030204" pitchFamily="34" charset="0"/>
              </a:rPr>
              <a:t>10 hour miss? Next sprint plan 20 hours less work!</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When you know what it takes to meet the deadline, and how to make the date, you can focus on sensible scope</a:t>
            </a:r>
          </a:p>
          <a:p>
            <a:pPr lvl="1"/>
            <a:r>
              <a:rPr lang="en-US" dirty="0" err="1">
                <a:solidFill>
                  <a:schemeClr val="bg2">
                    <a:lumMod val="50000"/>
                  </a:schemeClr>
                </a:solidFill>
                <a:latin typeface="Calibri" panose="020F0502020204030204" pitchFamily="34" charset="0"/>
                <a:cs typeface="Calibri" panose="020F0502020204030204" pitchFamily="34" charset="0"/>
              </a:rPr>
              <a:t>Predictablity</a:t>
            </a:r>
            <a:endParaRPr lang="en-US" dirty="0">
              <a:solidFill>
                <a:schemeClr val="bg2">
                  <a:lumMod val="50000"/>
                </a:schemeClr>
              </a:solidFill>
              <a:latin typeface="Calibri" panose="020F0502020204030204" pitchFamily="34" charset="0"/>
              <a:cs typeface="Calibri" panose="020F0502020204030204" pitchFamily="34" charset="0"/>
            </a:endParaRPr>
          </a:p>
          <a:p>
            <a:pPr lvl="1"/>
            <a:endParaRPr lang="en-US" dirty="0">
              <a:solidFill>
                <a:schemeClr val="bg2">
                  <a:lumMod val="50000"/>
                </a:schemeClr>
              </a:solidFill>
            </a:endParaRPr>
          </a:p>
        </p:txBody>
      </p:sp>
    </p:spTree>
    <p:extLst>
      <p:ext uri="{BB962C8B-B14F-4D97-AF65-F5344CB8AC3E}">
        <p14:creationId xmlns:p14="http://schemas.microsoft.com/office/powerpoint/2010/main" val="36233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43874"/>
            <a:ext cx="10058400" cy="1450757"/>
          </a:xfrm>
        </p:spPr>
        <p:txBody>
          <a:bodyPr anchor="ctr">
            <a:normAutofit/>
          </a:bodyPr>
          <a:lstStyle/>
          <a:p>
            <a:r>
              <a:rPr lang="en-US" sz="4000" dirty="0">
                <a:latin typeface="Segoe UI" panose="020B0502040204020203" pitchFamily="34" charset="0"/>
                <a:cs typeface="Segoe UI" panose="020B0502040204020203" pitchFamily="34" charset="0"/>
              </a:rPr>
              <a:t>CloudSOC APPs</a:t>
            </a:r>
          </a:p>
        </p:txBody>
      </p:sp>
      <p:sp>
        <p:nvSpPr>
          <p:cNvPr id="3" name="Content Placeholder 2"/>
          <p:cNvSpPr>
            <a:spLocks noGrp="1"/>
          </p:cNvSpPr>
          <p:nvPr>
            <p:ph idx="1"/>
          </p:nvPr>
        </p:nvSpPr>
        <p:spPr>
          <a:xfrm>
            <a:off x="413004" y="1371600"/>
            <a:ext cx="11365992" cy="5074467"/>
          </a:xfrm>
        </p:spPr>
        <p:txBody>
          <a:bodyPr>
            <a:normAutofit fontScale="62500" lnSpcReduction="20000"/>
          </a:bodyPr>
          <a:lstStyle/>
          <a:p>
            <a:pPr>
              <a:lnSpc>
                <a:spcPct val="160000"/>
              </a:lnSpc>
            </a:pPr>
            <a:r>
              <a:rPr lang="en-US" b="1" dirty="0">
                <a:latin typeface="Segoe UI" panose="020B0502040204020203" pitchFamily="34" charset="0"/>
                <a:cs typeface="Segoe UI" panose="020B0502040204020203" pitchFamily="34" charset="0"/>
              </a:rPr>
              <a:t>AUDIT</a:t>
            </a:r>
            <a:r>
              <a:rPr lang="en-US" dirty="0">
                <a:latin typeface="Segoe UI" panose="020B0502040204020203" pitchFamily="34" charset="0"/>
                <a:cs typeface="Segoe UI" panose="020B0502040204020203" pitchFamily="34" charset="0"/>
              </a:rPr>
              <a:t> </a:t>
            </a:r>
          </a:p>
          <a:p>
            <a:pPr lvl="1">
              <a:lnSpc>
                <a:spcPct val="160000"/>
              </a:lnSpc>
            </a:pPr>
            <a:r>
              <a:rPr lang="en-US" sz="2500" dirty="0">
                <a:latin typeface="Segoe UI" panose="020B0502040204020203" pitchFamily="34" charset="0"/>
                <a:cs typeface="Segoe UI" panose="020B0502040204020203" pitchFamily="34" charset="0"/>
              </a:rPr>
              <a:t>Processes logs from all major security solutions to uncover shadow IT.</a:t>
            </a:r>
          </a:p>
          <a:p>
            <a:pPr>
              <a:lnSpc>
                <a:spcPct val="160000"/>
              </a:lnSpc>
            </a:pPr>
            <a:r>
              <a:rPr lang="en-US" b="1" dirty="0">
                <a:latin typeface="Segoe UI" panose="020B0502040204020203" pitchFamily="34" charset="0"/>
                <a:cs typeface="Segoe UI" panose="020B0502040204020203" pitchFamily="34" charset="0"/>
              </a:rPr>
              <a:t>PROTECT</a:t>
            </a:r>
            <a:r>
              <a:rPr lang="en-US" dirty="0">
                <a:latin typeface="Segoe UI" panose="020B0502040204020203" pitchFamily="34" charset="0"/>
                <a:cs typeface="Segoe UI" panose="020B0502040204020203" pitchFamily="34" charset="0"/>
              </a:rPr>
              <a:t> </a:t>
            </a:r>
          </a:p>
          <a:p>
            <a:pPr lvl="1">
              <a:lnSpc>
                <a:spcPct val="160000"/>
              </a:lnSpc>
            </a:pPr>
            <a:r>
              <a:rPr lang="en-US" sz="2500" dirty="0">
                <a:latin typeface="Segoe UI" panose="020B0502040204020203" pitchFamily="34" charset="0"/>
                <a:cs typeface="Segoe UI" panose="020B0502040204020203" pitchFamily="34" charset="0"/>
              </a:rPr>
              <a:t>Enables granular policy enforcement across cloud apps. Protects against data loss via sharing activities in cloud apps.</a:t>
            </a:r>
          </a:p>
          <a:p>
            <a:pPr>
              <a:lnSpc>
                <a:spcPct val="160000"/>
              </a:lnSpc>
            </a:pPr>
            <a:r>
              <a:rPr lang="en-US" b="1" dirty="0">
                <a:latin typeface="Segoe UI" panose="020B0502040204020203" pitchFamily="34" charset="0"/>
                <a:cs typeface="Segoe UI" panose="020B0502040204020203" pitchFamily="34" charset="0"/>
              </a:rPr>
              <a:t>DETECT </a:t>
            </a:r>
          </a:p>
          <a:p>
            <a:pPr lvl="1">
              <a:lnSpc>
                <a:spcPct val="160000"/>
              </a:lnSpc>
            </a:pPr>
            <a:r>
              <a:rPr lang="en-US" sz="2500" dirty="0">
                <a:latin typeface="Segoe UI" panose="020B0502040204020203" pitchFamily="34" charset="0"/>
                <a:cs typeface="Segoe UI" panose="020B0502040204020203" pitchFamily="34" charset="0"/>
              </a:rPr>
              <a:t>Identify risky user and transactions through a threat score. It provides security intelligence across cloud apps and makes it actionable.</a:t>
            </a:r>
          </a:p>
          <a:p>
            <a:pPr>
              <a:lnSpc>
                <a:spcPct val="160000"/>
              </a:lnSpc>
            </a:pPr>
            <a:r>
              <a:rPr lang="en-US" b="1" dirty="0">
                <a:latin typeface="Segoe UI" panose="020B0502040204020203" pitchFamily="34" charset="0"/>
                <a:cs typeface="Segoe UI" panose="020B0502040204020203" pitchFamily="34" charset="0"/>
              </a:rPr>
              <a:t>SECURLETS </a:t>
            </a:r>
          </a:p>
          <a:p>
            <a:pPr lvl="1">
              <a:lnSpc>
                <a:spcPct val="160000"/>
              </a:lnSpc>
            </a:pPr>
            <a:r>
              <a:rPr lang="en-US" sz="2500" dirty="0">
                <a:latin typeface="Segoe UI" panose="020B0502040204020203" pitchFamily="34" charset="0"/>
                <a:cs typeface="Segoe UI" panose="020B0502040204020203" pitchFamily="34" charset="0"/>
              </a:rPr>
              <a:t>Connect with backend of popular cloud apps to monitor content and activities </a:t>
            </a:r>
          </a:p>
          <a:p>
            <a:pPr>
              <a:lnSpc>
                <a:spcPct val="160000"/>
              </a:lnSpc>
            </a:pPr>
            <a:r>
              <a:rPr lang="en-US" b="1" dirty="0">
                <a:latin typeface="Segoe UI" panose="020B0502040204020203" pitchFamily="34" charset="0"/>
                <a:cs typeface="Segoe UI" panose="020B0502040204020203" pitchFamily="34" charset="0"/>
              </a:rPr>
              <a:t>GATELETS</a:t>
            </a:r>
          </a:p>
          <a:p>
            <a:pPr lvl="1">
              <a:lnSpc>
                <a:spcPct val="160000"/>
              </a:lnSpc>
            </a:pPr>
            <a:r>
              <a:rPr lang="en-US" sz="2500" dirty="0">
                <a:latin typeface="Segoe UI" panose="020B0502040204020203" pitchFamily="34" charset="0"/>
                <a:cs typeface="Segoe UI" panose="020B0502040204020203" pitchFamily="34" charset="0"/>
              </a:rPr>
              <a:t>Inspects live cloud app traffic and extracts granular user activity &amp; context</a:t>
            </a:r>
          </a:p>
        </p:txBody>
      </p:sp>
    </p:spTree>
    <p:extLst>
      <p:ext uri="{BB962C8B-B14F-4D97-AF65-F5344CB8AC3E}">
        <p14:creationId xmlns:p14="http://schemas.microsoft.com/office/powerpoint/2010/main" val="184525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49" y="304800"/>
            <a:ext cx="9686925" cy="382588"/>
          </a:xfrm>
        </p:spPr>
        <p:txBody>
          <a:bodyPr/>
          <a:lstStyle/>
          <a:p>
            <a:r>
              <a:rPr lang="en-US" dirty="0"/>
              <a:t>Consequences of a change</a:t>
            </a:r>
          </a:p>
        </p:txBody>
      </p:sp>
      <p:sp>
        <p:nvSpPr>
          <p:cNvPr id="6" name="Rectangle 2"/>
          <p:cNvSpPr txBox="1">
            <a:spLocks noChangeArrowheads="1"/>
          </p:cNvSpPr>
          <p:nvPr/>
        </p:nvSpPr>
        <p:spPr>
          <a:xfrm>
            <a:off x="276305" y="1167971"/>
            <a:ext cx="6717161" cy="3869695"/>
          </a:xfrm>
          <a:prstGeom prst="rect">
            <a:avLst/>
          </a:prstGeom>
        </p:spPr>
        <p:style>
          <a:lnRef idx="2">
            <a:schemeClr val="accent5"/>
          </a:lnRef>
          <a:fillRef idx="1">
            <a:schemeClr val="lt1"/>
          </a:fillRef>
          <a:effectRef idx="0">
            <a:schemeClr val="accent5"/>
          </a:effectRef>
          <a:fontRef idx="minor">
            <a:schemeClr val="dk1"/>
          </a:fontRef>
        </p:style>
        <p:txBody>
          <a:bodyPr vert="horz" lIns="0" tIns="0" rIns="0" bIns="0" rtlCol="0" anchor="ctr">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You have completed the sprint planning meeting.</a:t>
            </a:r>
          </a:p>
          <a:p>
            <a:pPr marL="812800" indent="-342900"/>
            <a:r>
              <a:rPr lang="en-US" altLang="en-US" dirty="0">
                <a:latin typeface="Calibri" panose="020F0502020204030204" pitchFamily="34" charset="0"/>
                <a:cs typeface="Calibri" panose="020F0502020204030204" pitchFamily="34" charset="0"/>
              </a:rPr>
              <a:t>The team has committed to completing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product backlog items A, B, C, and D.</a:t>
            </a:r>
          </a:p>
          <a:p>
            <a:pPr marL="812800" indent="-342900"/>
            <a:r>
              <a:rPr lang="en-US" altLang="en-US" dirty="0">
                <a:latin typeface="Calibri" panose="020F0502020204030204" pitchFamily="34" charset="0"/>
                <a:cs typeface="Calibri" panose="020F0502020204030204" pitchFamily="34" charset="0"/>
              </a:rPr>
              <a:t>An escalation comes in during the sprint, and the product owner asks the team to work on item E instead of C.</a:t>
            </a:r>
          </a:p>
        </p:txBody>
      </p:sp>
      <p:sp>
        <p:nvSpPr>
          <p:cNvPr id="7" name="Rectangle 6">
            <a:extLst>
              <a:ext uri="{FF2B5EF4-FFF2-40B4-BE49-F238E27FC236}">
                <a16:creationId xmlns:a16="http://schemas.microsoft.com/office/drawing/2014/main" id="{ECEA6655-3B20-405E-8829-1809580A9F70}"/>
              </a:ext>
            </a:extLst>
          </p:cNvPr>
          <p:cNvSpPr/>
          <p:nvPr/>
        </p:nvSpPr>
        <p:spPr>
          <a:xfrm>
            <a:off x="6855269" y="3102818"/>
            <a:ext cx="3861893" cy="296258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rtlCol="0" anchor="ctr"/>
          <a:lstStyle/>
          <a:p>
            <a:pPr algn="ctr"/>
            <a:r>
              <a:rPr lang="en-US" sz="2800" kern="0" dirty="0">
                <a:latin typeface="Calibri" panose="020F0502020204030204" pitchFamily="34" charset="0"/>
                <a:cs typeface="Calibri" panose="020F0502020204030204" pitchFamily="34" charset="0"/>
              </a:rPr>
              <a:t>What are the consequences of changing the team’s priorities once the sprint has started?</a:t>
            </a:r>
          </a:p>
        </p:txBody>
      </p:sp>
    </p:spTree>
    <p:extLst>
      <p:ext uri="{BB962C8B-B14F-4D97-AF65-F5344CB8AC3E}">
        <p14:creationId xmlns:p14="http://schemas.microsoft.com/office/powerpoint/2010/main" val="38326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Absorbing a change</a:t>
            </a:r>
          </a:p>
        </p:txBody>
      </p:sp>
      <p:sp>
        <p:nvSpPr>
          <p:cNvPr id="3" name="Content Placeholder 2">
            <a:extLst>
              <a:ext uri="{FF2B5EF4-FFF2-40B4-BE49-F238E27FC236}">
                <a16:creationId xmlns:a16="http://schemas.microsoft.com/office/drawing/2014/main" id="{68DA5909-911D-42CB-85E5-D7BA6584A13E}"/>
              </a:ext>
            </a:extLst>
          </p:cNvPr>
          <p:cNvSpPr>
            <a:spLocks noGrp="1"/>
          </p:cNvSpPr>
          <p:nvPr>
            <p:ph sz="quarter" idx="12"/>
          </p:nvPr>
        </p:nvSpPr>
        <p:spPr/>
        <p:txBody>
          <a:bodyPr/>
          <a:lstStyle/>
          <a:p>
            <a:r>
              <a:rPr lang="en-US" dirty="0"/>
              <a:t>We do not live in an alternate reality where there are no changes and everything goes according to plan</a:t>
            </a:r>
          </a:p>
          <a:p>
            <a:endParaRPr lang="en-US" dirty="0"/>
          </a:p>
          <a:p>
            <a:r>
              <a:rPr lang="en-US" dirty="0"/>
              <a:t>Planning ahead – don’t over-book during a sprint</a:t>
            </a:r>
          </a:p>
          <a:p>
            <a:r>
              <a:rPr lang="en-US" dirty="0"/>
              <a:t>PO also committing to the sprint during sprint planning</a:t>
            </a:r>
          </a:p>
          <a:p>
            <a:r>
              <a:rPr lang="en-US" dirty="0"/>
              <a:t>Base your estimates on your actual history, not on what you would LIKE it to be</a:t>
            </a:r>
          </a:p>
          <a:p>
            <a:r>
              <a:rPr lang="en-US" dirty="0"/>
              <a:t>Only make changes during a scrum ceremony so that entire team is aware</a:t>
            </a:r>
          </a:p>
          <a:p>
            <a:r>
              <a:rPr lang="en-US" dirty="0"/>
              <a:t>… learn from doing it, and do what works for YOUR scrum team</a:t>
            </a:r>
          </a:p>
        </p:txBody>
      </p:sp>
    </p:spTree>
    <p:extLst>
      <p:ext uri="{BB962C8B-B14F-4D97-AF65-F5344CB8AC3E}">
        <p14:creationId xmlns:p14="http://schemas.microsoft.com/office/powerpoint/2010/main" val="1443465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gray">
          <a:xfrm>
            <a:off x="6948561" y="5425834"/>
            <a:ext cx="3768652" cy="609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noFill/>
        </p:spPr>
        <p:txBody>
          <a:bodyPr/>
          <a:lstStyle/>
          <a:p>
            <a:r>
              <a:rPr lang="en-US" dirty="0"/>
              <a:t>Defining Done</a:t>
            </a:r>
            <a:br>
              <a:rPr lang="en-US" dirty="0"/>
            </a:br>
            <a:endParaRPr lang="en-US" dirty="0"/>
          </a:p>
        </p:txBody>
      </p:sp>
      <p:sp>
        <p:nvSpPr>
          <p:cNvPr id="8" name="Rounded Rectangle 7"/>
          <p:cNvSpPr/>
          <p:nvPr/>
        </p:nvSpPr>
        <p:spPr bwMode="gray">
          <a:xfrm>
            <a:off x="774589" y="1278450"/>
            <a:ext cx="1524000" cy="55035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Planned</a:t>
            </a:r>
          </a:p>
        </p:txBody>
      </p:sp>
      <p:sp>
        <p:nvSpPr>
          <p:cNvPr id="15" name="Rounded Rectangle 14"/>
          <p:cNvSpPr/>
          <p:nvPr/>
        </p:nvSpPr>
        <p:spPr bwMode="gray">
          <a:xfrm>
            <a:off x="1766799" y="1663236"/>
            <a:ext cx="1592209" cy="60202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Analyzed</a:t>
            </a:r>
          </a:p>
        </p:txBody>
      </p:sp>
      <p:sp>
        <p:nvSpPr>
          <p:cNvPr id="7" name="Rounded Rectangle 6"/>
          <p:cNvSpPr/>
          <p:nvPr/>
        </p:nvSpPr>
        <p:spPr bwMode="gray">
          <a:xfrm>
            <a:off x="2819400" y="2099698"/>
            <a:ext cx="1600200" cy="5503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Designed</a:t>
            </a:r>
          </a:p>
        </p:txBody>
      </p:sp>
      <p:sp>
        <p:nvSpPr>
          <p:cNvPr id="3" name="Rounded Rectangle 2"/>
          <p:cNvSpPr/>
          <p:nvPr/>
        </p:nvSpPr>
        <p:spPr bwMode="gray">
          <a:xfrm>
            <a:off x="3733800" y="2534804"/>
            <a:ext cx="1524000" cy="4369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Coded</a:t>
            </a:r>
          </a:p>
        </p:txBody>
      </p:sp>
      <p:sp>
        <p:nvSpPr>
          <p:cNvPr id="10" name="Rounded Rectangle 9"/>
          <p:cNvSpPr/>
          <p:nvPr/>
        </p:nvSpPr>
        <p:spPr bwMode="gray">
          <a:xfrm>
            <a:off x="4800600" y="2856556"/>
            <a:ext cx="1371600" cy="55035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a:t>
            </a:r>
            <a:r>
              <a:rPr lang="en-US" dirty="0">
                <a:solidFill>
                  <a:schemeClr val="tx2"/>
                </a:solidFill>
              </a:rPr>
              <a:t> </a:t>
            </a:r>
            <a:r>
              <a:rPr lang="en-US" dirty="0">
                <a:solidFill>
                  <a:schemeClr val="bg1"/>
                </a:solidFill>
              </a:rPr>
              <a:t>Reviewed</a:t>
            </a:r>
          </a:p>
        </p:txBody>
      </p:sp>
      <p:sp>
        <p:nvSpPr>
          <p:cNvPr id="9" name="Rounded Rectangle 8"/>
          <p:cNvSpPr/>
          <p:nvPr/>
        </p:nvSpPr>
        <p:spPr bwMode="gray">
          <a:xfrm>
            <a:off x="5934297" y="3294486"/>
            <a:ext cx="1533304" cy="434172"/>
          </a:xfrm>
          <a:prstGeom prst="roundRect">
            <a:avLst/>
          </a:prstGeom>
          <a:ln w="19050">
            <a:solidFill>
              <a:schemeClr val="tx2"/>
            </a:solidFill>
            <a:miter lim="800000"/>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Checked In</a:t>
            </a:r>
          </a:p>
        </p:txBody>
      </p:sp>
      <p:sp>
        <p:nvSpPr>
          <p:cNvPr id="17" name="Rounded Rectangle 16"/>
          <p:cNvSpPr/>
          <p:nvPr/>
        </p:nvSpPr>
        <p:spPr bwMode="gray">
          <a:xfrm>
            <a:off x="7038994" y="3673351"/>
            <a:ext cx="1419207" cy="493238"/>
          </a:xfrm>
          <a:prstGeom prst="roundRect">
            <a:avLst/>
          </a:prstGeom>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Tested</a:t>
            </a:r>
          </a:p>
        </p:txBody>
      </p:sp>
      <p:sp>
        <p:nvSpPr>
          <p:cNvPr id="19" name="Rounded Rectangle 18"/>
          <p:cNvSpPr/>
          <p:nvPr/>
        </p:nvSpPr>
        <p:spPr bwMode="gray">
          <a:xfrm>
            <a:off x="8067592" y="4017046"/>
            <a:ext cx="1530591" cy="560200"/>
          </a:xfrm>
          <a:prstGeom prst="round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Automated</a:t>
            </a:r>
          </a:p>
        </p:txBody>
      </p:sp>
      <p:sp>
        <p:nvSpPr>
          <p:cNvPr id="20" name="Rounded Rectangle 19"/>
          <p:cNvSpPr/>
          <p:nvPr/>
        </p:nvSpPr>
        <p:spPr bwMode="gray">
          <a:xfrm>
            <a:off x="9186623" y="4448163"/>
            <a:ext cx="1530591" cy="581037"/>
          </a:xfrm>
          <a:prstGeom prst="roundRect">
            <a:avLst/>
          </a:prstGeom>
          <a:solidFill>
            <a:schemeClr val="accent2">
              <a:lumMod val="75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Regressed</a:t>
            </a:r>
          </a:p>
        </p:txBody>
      </p:sp>
      <p:sp>
        <p:nvSpPr>
          <p:cNvPr id="6" name="Oval 5"/>
          <p:cNvSpPr/>
          <p:nvPr/>
        </p:nvSpPr>
        <p:spPr bwMode="gray">
          <a:xfrm rot="986298">
            <a:off x="576500" y="1163270"/>
            <a:ext cx="4841932"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bwMode="gray">
          <a:xfrm rot="986298">
            <a:off x="531211" y="1386378"/>
            <a:ext cx="6292864"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Oval 25"/>
          <p:cNvSpPr/>
          <p:nvPr/>
        </p:nvSpPr>
        <p:spPr bwMode="gray">
          <a:xfrm rot="986298">
            <a:off x="486367" y="1528366"/>
            <a:ext cx="7505495"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Oval 26"/>
          <p:cNvSpPr/>
          <p:nvPr/>
        </p:nvSpPr>
        <p:spPr bwMode="gray">
          <a:xfrm rot="998427">
            <a:off x="402036" y="1522648"/>
            <a:ext cx="8400249"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Oval 27"/>
          <p:cNvSpPr/>
          <p:nvPr/>
        </p:nvSpPr>
        <p:spPr bwMode="gray">
          <a:xfrm rot="1269167">
            <a:off x="387248" y="1851743"/>
            <a:ext cx="9847016"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
          <p:cNvSpPr txBox="1">
            <a:spLocks noChangeArrowheads="1"/>
          </p:cNvSpPr>
          <p:nvPr/>
        </p:nvSpPr>
        <p:spPr>
          <a:xfrm>
            <a:off x="136683" y="3865581"/>
            <a:ext cx="9461500" cy="2028611"/>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Extend the scope as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far as possible</a:t>
            </a:r>
          </a:p>
          <a:p>
            <a:pPr marL="812800" indent="-342900"/>
            <a:r>
              <a:rPr lang="en-US" altLang="en-US" dirty="0">
                <a:latin typeface="Calibri" panose="020F0502020204030204" pitchFamily="34" charset="0"/>
                <a:cs typeface="Calibri" panose="020F0502020204030204" pitchFamily="34" charset="0"/>
              </a:rPr>
              <a:t>Written down, committed to by team</a:t>
            </a:r>
          </a:p>
          <a:p>
            <a:pPr marL="812800" indent="-342900"/>
            <a:r>
              <a:rPr lang="en-US" altLang="en-US" dirty="0">
                <a:latin typeface="Calibri" panose="020F0502020204030204" pitchFamily="34" charset="0"/>
                <a:cs typeface="Calibri" panose="020F0502020204030204" pitchFamily="34" charset="0"/>
              </a:rPr>
              <a:t>Team is responsible for ensuring it and checking it</a:t>
            </a:r>
          </a:p>
          <a:p>
            <a:pPr marL="812800" indent="-342900"/>
            <a:r>
              <a:rPr lang="en-US" altLang="en-US" dirty="0">
                <a:latin typeface="Calibri" panose="020F0502020204030204" pitchFamily="34" charset="0"/>
                <a:cs typeface="Calibri" panose="020F0502020204030204" pitchFamily="34" charset="0"/>
              </a:rPr>
              <a:t>Your sprint plans should account for achieving all DoD requirements</a:t>
            </a:r>
          </a:p>
          <a:p>
            <a:pPr marL="812800" indent="-342900"/>
            <a:endParaRPr lang="en-US" altLang="en-US" dirty="0"/>
          </a:p>
        </p:txBody>
      </p:sp>
    </p:spTree>
    <p:extLst>
      <p:ext uri="{BB962C8B-B14F-4D97-AF65-F5344CB8AC3E}">
        <p14:creationId xmlns:p14="http://schemas.microsoft.com/office/powerpoint/2010/main" val="22713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6"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29FE71-DC91-4E93-9CE4-15D1EC971D0E}"/>
              </a:ext>
            </a:extLst>
          </p:cNvPr>
          <p:cNvSpPr>
            <a:spLocks noGrp="1"/>
          </p:cNvSpPr>
          <p:nvPr>
            <p:ph type="sldNum" sz="quarter" idx="12"/>
          </p:nvPr>
        </p:nvSpPr>
        <p:spPr/>
        <p:txBody>
          <a:bodyPr/>
          <a:lstStyle/>
          <a:p>
            <a:fld id="{2D88F0F9-74A8-45E4-B405-052EDB68E8BD}" type="slidenum">
              <a:rPr lang="en-US" smtClean="0"/>
              <a:t>53</a:t>
            </a:fld>
            <a:endParaRPr lang="en-US"/>
          </a:p>
        </p:txBody>
      </p:sp>
      <p:sp>
        <p:nvSpPr>
          <p:cNvPr id="5" name="TextBox 4">
            <a:extLst>
              <a:ext uri="{FF2B5EF4-FFF2-40B4-BE49-F238E27FC236}">
                <a16:creationId xmlns:a16="http://schemas.microsoft.com/office/drawing/2014/main" id="{AE30E331-9AB2-4535-8144-36F66F27D164}"/>
              </a:ext>
            </a:extLst>
          </p:cNvPr>
          <p:cNvSpPr txBox="1"/>
          <p:nvPr/>
        </p:nvSpPr>
        <p:spPr>
          <a:xfrm>
            <a:off x="1681317" y="1622322"/>
            <a:ext cx="6058325" cy="3170099"/>
          </a:xfrm>
          <a:prstGeom prst="rect">
            <a:avLst/>
          </a:prstGeom>
          <a:noFill/>
        </p:spPr>
        <p:txBody>
          <a:bodyPr wrap="none" rtlCol="0">
            <a:spAutoFit/>
          </a:bodyPr>
          <a:lstStyle/>
          <a:p>
            <a:pPr algn="l"/>
            <a:r>
              <a:rPr lang="en-US" sz="4000" b="1" dirty="0">
                <a:solidFill>
                  <a:schemeClr val="tx1">
                    <a:lumMod val="65000"/>
                    <a:lumOff val="35000"/>
                  </a:schemeClr>
                </a:solidFill>
                <a:latin typeface="+mj-lt"/>
              </a:rPr>
              <a:t>Have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Play by those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Get a little better each time</a:t>
            </a:r>
          </a:p>
        </p:txBody>
      </p:sp>
    </p:spTree>
    <p:extLst>
      <p:ext uri="{BB962C8B-B14F-4D97-AF65-F5344CB8AC3E}">
        <p14:creationId xmlns:p14="http://schemas.microsoft.com/office/powerpoint/2010/main" val="269983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219200"/>
            <a:ext cx="7747000" cy="4572000"/>
          </a:xfrm>
          <a:prstGeom prst="rect">
            <a:avLst/>
          </a:prstGeom>
        </p:spPr>
      </p:pic>
      <p:sp>
        <p:nvSpPr>
          <p:cNvPr id="5" name="Title 1">
            <a:extLst>
              <a:ext uri="{FF2B5EF4-FFF2-40B4-BE49-F238E27FC236}">
                <a16:creationId xmlns:a16="http://schemas.microsoft.com/office/drawing/2014/main" id="{2CACDA7C-06E3-44FC-AF53-C068F1A6CDE3}"/>
              </a:ext>
            </a:extLst>
          </p:cNvPr>
          <p:cNvSpPr txBox="1">
            <a:spLocks/>
          </p:cNvSpPr>
          <p:nvPr/>
        </p:nvSpPr>
        <p:spPr>
          <a:xfrm>
            <a:off x="611188" y="304800"/>
            <a:ext cx="10969625" cy="838200"/>
          </a:xfrm>
          <a:prstGeom prst="rect">
            <a:avLst/>
          </a:prstGeom>
          <a:noFill/>
        </p:spPr>
        <p:txBody>
          <a:bodyPr/>
          <a:lstStyle>
            <a:lvl1pPr algn="l" defTabSz="914400" rtl="0" eaLnBrk="1" latinLnBrk="0" hangingPunct="1">
              <a:lnSpc>
                <a:spcPct val="90000"/>
              </a:lnSpc>
              <a:spcBef>
                <a:spcPct val="0"/>
              </a:spcBef>
              <a:buNone/>
              <a:defRPr sz="2800" b="1" kern="1200">
                <a:solidFill>
                  <a:srgbClr val="404040"/>
                </a:solidFill>
                <a:latin typeface="+mj-lt"/>
                <a:ea typeface="+mj-ea"/>
                <a:cs typeface="+mj-cs"/>
              </a:defRPr>
            </a:lvl1pPr>
          </a:lstStyle>
          <a:p>
            <a:r>
              <a:rPr lang="en-US" dirty="0"/>
              <a:t>Practice = get a little better at it every time</a:t>
            </a:r>
          </a:p>
        </p:txBody>
      </p:sp>
    </p:spTree>
    <p:extLst>
      <p:ext uri="{BB962C8B-B14F-4D97-AF65-F5344CB8AC3E}">
        <p14:creationId xmlns:p14="http://schemas.microsoft.com/office/powerpoint/2010/main" val="2182098746"/>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1"/>
          </p:nvPr>
        </p:nvSpPr>
        <p:spPr/>
        <p:txBody>
          <a:bodyPr/>
          <a:lstStyle/>
          <a:p>
            <a:pPr>
              <a:defRPr/>
            </a:pPr>
            <a:fld id="{E62CC78C-68AD-0C4B-B210-58B08DE4E24E}" type="slidenum">
              <a:rPr lang="en-US" smtClean="0"/>
              <a:pPr>
                <a:defRPr/>
              </a:pPr>
              <a:t>55</a:t>
            </a:fld>
            <a:endParaRPr lang="en-US" dirty="0"/>
          </a:p>
        </p:txBody>
      </p:sp>
      <p:pic>
        <p:nvPicPr>
          <p:cNvPr id="4098" name="Picture 2" descr="Image result for layer cakes">
            <a:extLst>
              <a:ext uri="{FF2B5EF4-FFF2-40B4-BE49-F238E27FC236}">
                <a16:creationId xmlns:a16="http://schemas.microsoft.com/office/drawing/2014/main" id="{A29AE71D-0DA3-42C1-B5AE-F93B5B28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067" y="156637"/>
            <a:ext cx="4461932" cy="66928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96438" y="5655733"/>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2:  Working Software</a:t>
            </a:r>
          </a:p>
        </p:txBody>
      </p:sp>
    </p:spTree>
    <p:extLst>
      <p:ext uri="{BB962C8B-B14F-4D97-AF65-F5344CB8AC3E}">
        <p14:creationId xmlns:p14="http://schemas.microsoft.com/office/powerpoint/2010/main" val="32024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56</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89571" y="0"/>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t>Slice of the cake</a:t>
            </a:r>
          </a:p>
        </p:txBody>
      </p:sp>
      <p:pic>
        <p:nvPicPr>
          <p:cNvPr id="3074" name="Picture 2" descr="Image result for slice of cake">
            <a:extLst>
              <a:ext uri="{FF2B5EF4-FFF2-40B4-BE49-F238E27FC236}">
                <a16:creationId xmlns:a16="http://schemas.microsoft.com/office/drawing/2014/main" id="{FE6F04DC-034D-49AD-A2AF-78271B57A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66" y="333195"/>
            <a:ext cx="5365596" cy="5365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AA8D524-DDA5-44EA-8814-D147A19A15B0}"/>
              </a:ext>
            </a:extLst>
          </p:cNvPr>
          <p:cNvSpPr txBox="1">
            <a:spLocks/>
          </p:cNvSpPr>
          <p:nvPr/>
        </p:nvSpPr>
        <p:spPr>
          <a:xfrm>
            <a:off x="338718" y="865536"/>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sz="2000" dirty="0"/>
              <a:t>Waterfall:</a:t>
            </a:r>
          </a:p>
          <a:p>
            <a:r>
              <a:rPr lang="en-US" sz="2000" dirty="0"/>
              <a:t>Software functionality is achieved in layers,</a:t>
            </a:r>
            <a:br>
              <a:rPr lang="en-US" sz="2000" dirty="0"/>
            </a:br>
            <a:r>
              <a:rPr lang="en-US" sz="2000" dirty="0"/>
              <a:t>like a cake. The functionality is not “done”</a:t>
            </a:r>
            <a:br>
              <a:rPr lang="en-US" sz="2000" dirty="0"/>
            </a:br>
            <a:r>
              <a:rPr lang="en-US" sz="2000" dirty="0"/>
              <a:t>until all layers are complete.</a:t>
            </a:r>
          </a:p>
          <a:p>
            <a:r>
              <a:rPr lang="en-US" sz="2000" dirty="0"/>
              <a:t>The customer can have no cake until all</a:t>
            </a:r>
            <a:br>
              <a:rPr lang="en-US" sz="2000" dirty="0"/>
            </a:br>
            <a:r>
              <a:rPr lang="en-US" sz="2000" dirty="0"/>
              <a:t>the layers for the functions have been</a:t>
            </a:r>
            <a:br>
              <a:rPr lang="en-US" sz="2000" dirty="0"/>
            </a:br>
            <a:r>
              <a:rPr lang="en-US" sz="2000" dirty="0"/>
              <a:t>developed, tested, and completed.</a:t>
            </a:r>
          </a:p>
          <a:p>
            <a:endParaRPr lang="en-US" sz="2000" dirty="0"/>
          </a:p>
          <a:p>
            <a:endParaRPr lang="en-US" sz="2000" dirty="0"/>
          </a:p>
          <a:p>
            <a:pPr marL="0" indent="0">
              <a:buNone/>
            </a:pPr>
            <a:r>
              <a:rPr lang="en-US" sz="2000" dirty="0"/>
              <a:t>Agile:</a:t>
            </a:r>
          </a:p>
          <a:p>
            <a:pPr marL="292100" lvl="1" indent="-292100">
              <a:spcBef>
                <a:spcPts val="1000"/>
              </a:spcBef>
            </a:pPr>
            <a:r>
              <a:rPr lang="en-US" dirty="0"/>
              <a:t>The functions of the software (“user stories”) </a:t>
            </a:r>
            <a:br>
              <a:rPr lang="en-US" dirty="0"/>
            </a:br>
            <a:r>
              <a:rPr lang="en-US" dirty="0"/>
              <a:t>are developed in short development cycles </a:t>
            </a:r>
            <a:br>
              <a:rPr lang="en-US" dirty="0"/>
            </a:br>
            <a:r>
              <a:rPr lang="en-US" dirty="0"/>
              <a:t>called “sprints”  </a:t>
            </a:r>
          </a:p>
          <a:p>
            <a:pPr marL="292100" lvl="1" indent="-292100">
              <a:spcBef>
                <a:spcPts val="1000"/>
              </a:spcBef>
            </a:pPr>
            <a:r>
              <a:rPr lang="en-US" dirty="0"/>
              <a:t>Each sprint delivers a shippable piece of </a:t>
            </a:r>
            <a:br>
              <a:rPr lang="en-US" dirty="0"/>
            </a:br>
            <a:r>
              <a:rPr lang="en-US" dirty="0"/>
              <a:t>software: (a “slice of the cake”)</a:t>
            </a:r>
          </a:p>
          <a:p>
            <a:pPr marL="292100" lvl="1" indent="-292100">
              <a:spcBef>
                <a:spcPts val="1000"/>
              </a:spcBef>
            </a:pPr>
            <a:r>
              <a:rPr lang="en-US" dirty="0"/>
              <a:t>Each slice includes all of the layers necessary to deliver a specific group of user stories.  </a:t>
            </a:r>
          </a:p>
          <a:p>
            <a:endParaRPr lang="en-US" dirty="0"/>
          </a:p>
          <a:p>
            <a:pPr marL="0" indent="0">
              <a:buNone/>
            </a:pPr>
            <a:endParaRPr lang="en-US" dirty="0"/>
          </a:p>
        </p:txBody>
      </p:sp>
    </p:spTree>
    <p:extLst>
      <p:ext uri="{BB962C8B-B14F-4D97-AF65-F5344CB8AC3E}">
        <p14:creationId xmlns:p14="http://schemas.microsoft.com/office/powerpoint/2010/main" val="3727507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5D2698-F40C-42EE-8998-0A77EA4A444A}"/>
              </a:ext>
            </a:extLst>
          </p:cNvPr>
          <p:cNvSpPr>
            <a:spLocks noGrp="1"/>
          </p:cNvSpPr>
          <p:nvPr>
            <p:ph sz="quarter" idx="12"/>
          </p:nvPr>
        </p:nvSpPr>
        <p:spPr>
          <a:xfrm>
            <a:off x="5708841" y="1098974"/>
            <a:ext cx="5877791" cy="1872827"/>
          </a:xfrm>
        </p:spPr>
        <p:txBody>
          <a:bodyPr/>
          <a:lstStyle/>
          <a:p>
            <a:r>
              <a:rPr lang="en-US" dirty="0"/>
              <a:t>Not exactly the kind of collaboration we’re going to prioritize… instead, think of it as “everyone who consumes my work is my </a:t>
            </a:r>
            <a:br>
              <a:rPr lang="en-US" dirty="0"/>
            </a:br>
            <a:r>
              <a:rPr lang="en-US" dirty="0"/>
              <a:t>customer”</a:t>
            </a:r>
          </a:p>
        </p:txBody>
      </p:sp>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31975" y="67732"/>
            <a:ext cx="87258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3:  Customer Collaboration</a:t>
            </a:r>
          </a:p>
        </p:txBody>
      </p:sp>
      <p:pic>
        <p:nvPicPr>
          <p:cNvPr id="5122" name="Picture 2" descr="Image result for collaboration">
            <a:extLst>
              <a:ext uri="{FF2B5EF4-FFF2-40B4-BE49-F238E27FC236}">
                <a16:creationId xmlns:a16="http://schemas.microsoft.com/office/drawing/2014/main" id="{1B83BC20-B395-460E-801E-DDF35F352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0907"/>
            <a:ext cx="5267093" cy="526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63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209961" y="5641445"/>
            <a:ext cx="874777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4:  Responding to Change</a:t>
            </a:r>
          </a:p>
        </p:txBody>
      </p:sp>
      <p:pic>
        <p:nvPicPr>
          <p:cNvPr id="7172" name="Picture 4" descr="Related image">
            <a:extLst>
              <a:ext uri="{FF2B5EF4-FFF2-40B4-BE49-F238E27FC236}">
                <a16:creationId xmlns:a16="http://schemas.microsoft.com/office/drawing/2014/main" id="{19F91CBD-BDCA-43C4-9C0D-3D4DE178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392" y="186267"/>
            <a:ext cx="8849608" cy="553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17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870" y="652303"/>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6" name="Rounded Rectangle 5"/>
          <p:cNvSpPr/>
          <p:nvPr/>
        </p:nvSpPr>
        <p:spPr>
          <a:xfrm>
            <a:off x="785193" y="142092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7" name="Rounded Rectangle 6"/>
          <p:cNvSpPr/>
          <p:nvPr/>
        </p:nvSpPr>
        <p:spPr>
          <a:xfrm>
            <a:off x="1182755" y="218955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8" name="Rounded Rectangle 7"/>
          <p:cNvSpPr/>
          <p:nvPr/>
        </p:nvSpPr>
        <p:spPr>
          <a:xfrm>
            <a:off x="1630018" y="2991312"/>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9" name="Rounded Rectangle 8"/>
          <p:cNvSpPr/>
          <p:nvPr/>
        </p:nvSpPr>
        <p:spPr>
          <a:xfrm>
            <a:off x="1997765" y="379306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sp>
        <p:nvSpPr>
          <p:cNvPr id="10" name="Rounded Rectangle 9"/>
          <p:cNvSpPr/>
          <p:nvPr/>
        </p:nvSpPr>
        <p:spPr>
          <a:xfrm>
            <a:off x="2395330" y="4594826"/>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12" name="Elbow Connector 11"/>
          <p:cNvCxnSpPr>
            <a:stCxn id="5" idx="3"/>
          </p:cNvCxnSpPr>
          <p:nvPr/>
        </p:nvCxnSpPr>
        <p:spPr>
          <a:xfrm>
            <a:off x="1948070" y="995203"/>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385393" y="1705851"/>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2782954" y="2507608"/>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3230217" y="3356576"/>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3597964" y="4063910"/>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3995528" y="4854487"/>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489490" y="738880"/>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20" name="Rounded Rectangle 19"/>
          <p:cNvSpPr/>
          <p:nvPr/>
        </p:nvSpPr>
        <p:spPr>
          <a:xfrm>
            <a:off x="8479550" y="4699267"/>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25" name="Elbow Connector 24"/>
          <p:cNvCxnSpPr/>
          <p:nvPr/>
        </p:nvCxnSpPr>
        <p:spPr>
          <a:xfrm>
            <a:off x="10089690" y="1081780"/>
            <a:ext cx="1098162" cy="3617487"/>
          </a:xfrm>
          <a:prstGeom prst="bentConnector2">
            <a:avLst/>
          </a:prstGeom>
          <a:ln w="44450">
            <a:solidFill>
              <a:srgbClr val="EE7B23"/>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0069809" y="3268938"/>
            <a:ext cx="1125555" cy="914399"/>
            <a:chOff x="5924164" y="1783247"/>
            <a:chExt cx="1035436" cy="482432"/>
          </a:xfrm>
        </p:grpSpPr>
        <p:cxnSp>
          <p:nvCxnSpPr>
            <p:cNvPr id="33" name="Elbow Connector 32"/>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8469609" y="152386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42" name="Rounded Rectangle 41"/>
          <p:cNvSpPr/>
          <p:nvPr/>
        </p:nvSpPr>
        <p:spPr>
          <a:xfrm>
            <a:off x="8469609" y="2292491"/>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43" name="Rounded Rectangle 42"/>
          <p:cNvSpPr/>
          <p:nvPr/>
        </p:nvSpPr>
        <p:spPr>
          <a:xfrm>
            <a:off x="8469609" y="3094248"/>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44" name="Rounded Rectangle 43"/>
          <p:cNvSpPr/>
          <p:nvPr/>
        </p:nvSpPr>
        <p:spPr>
          <a:xfrm>
            <a:off x="8469609" y="389600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grpSp>
        <p:nvGrpSpPr>
          <p:cNvPr id="50" name="Group 49"/>
          <p:cNvGrpSpPr/>
          <p:nvPr/>
        </p:nvGrpSpPr>
        <p:grpSpPr>
          <a:xfrm>
            <a:off x="10062296" y="1736106"/>
            <a:ext cx="1125555" cy="914399"/>
            <a:chOff x="5924164" y="1783247"/>
            <a:chExt cx="1035436" cy="482432"/>
          </a:xfrm>
        </p:grpSpPr>
        <p:cxnSp>
          <p:nvCxnSpPr>
            <p:cNvPr id="51" name="Elbow Connector 50"/>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p:cNvCxnSpPr>
            <a:endCxn id="20" idx="3"/>
          </p:cNvCxnSpPr>
          <p:nvPr/>
        </p:nvCxnSpPr>
        <p:spPr>
          <a:xfrm rot="10800000" flipV="1">
            <a:off x="10079750" y="4662633"/>
            <a:ext cx="1115616" cy="379533"/>
          </a:xfrm>
          <a:prstGeom prst="bentConnector3">
            <a:avLst>
              <a:gd name="adj1" fmla="val 670"/>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585293" y="5645064"/>
            <a:ext cx="3080395"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WATERFALL APPROACH</a:t>
            </a:r>
          </a:p>
        </p:txBody>
      </p:sp>
      <p:sp>
        <p:nvSpPr>
          <p:cNvPr id="75" name="TextBox 74"/>
          <p:cNvSpPr txBox="1"/>
          <p:nvPr/>
        </p:nvSpPr>
        <p:spPr>
          <a:xfrm>
            <a:off x="8282426" y="5713827"/>
            <a:ext cx="2316468"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AGILE APPROACH</a:t>
            </a:r>
          </a:p>
        </p:txBody>
      </p:sp>
      <p:grpSp>
        <p:nvGrpSpPr>
          <p:cNvPr id="96" name="Group 95"/>
          <p:cNvGrpSpPr/>
          <p:nvPr/>
        </p:nvGrpSpPr>
        <p:grpSpPr>
          <a:xfrm>
            <a:off x="3671209" y="552709"/>
            <a:ext cx="2597849" cy="2238178"/>
            <a:chOff x="3439743" y="433736"/>
            <a:chExt cx="2597849" cy="2238178"/>
          </a:xfrm>
        </p:grpSpPr>
        <p:grpSp>
          <p:nvGrpSpPr>
            <p:cNvPr id="81" name="Group 80"/>
            <p:cNvGrpSpPr/>
            <p:nvPr/>
          </p:nvGrpSpPr>
          <p:grpSpPr>
            <a:xfrm>
              <a:off x="3597964" y="516835"/>
              <a:ext cx="1689471" cy="1607216"/>
              <a:chOff x="4812255" y="2797866"/>
              <a:chExt cx="1689471" cy="1607216"/>
            </a:xfrm>
          </p:grpSpPr>
          <p:sp>
            <p:nvSpPr>
              <p:cNvPr id="79" name="Oval 78"/>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flipV="1">
              <a:off x="4412975" y="646872"/>
              <a:ext cx="966430" cy="58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477562" y="958298"/>
              <a:ext cx="1143052" cy="333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438445" y="1403958"/>
              <a:ext cx="1255541" cy="94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Chevron 90"/>
            <p:cNvSpPr/>
            <p:nvPr/>
          </p:nvSpPr>
          <p:spPr>
            <a:xfrm rot="9070879">
              <a:off x="5180203" y="433736"/>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hevron 92"/>
            <p:cNvSpPr/>
            <p:nvPr/>
          </p:nvSpPr>
          <p:spPr>
            <a:xfrm rot="9701767">
              <a:off x="5355228" y="792447"/>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hevron 93"/>
            <p:cNvSpPr/>
            <p:nvPr/>
          </p:nvSpPr>
          <p:spPr>
            <a:xfrm rot="11269116">
              <a:off x="5466066" y="136502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p:cNvSpPr txBox="1"/>
            <p:nvPr/>
          </p:nvSpPr>
          <p:spPr>
            <a:xfrm>
              <a:off x="3439743" y="2262571"/>
              <a:ext cx="2250616" cy="409343"/>
            </a:xfrm>
            <a:prstGeom prst="rect">
              <a:avLst/>
            </a:prstGeom>
            <a:noFill/>
          </p:spPr>
          <p:txBody>
            <a:bodyPr wrap="none" lIns="0" tIns="0" rIns="0" bIns="0" rtlCol="0" anchor="t">
              <a:spAutoFit/>
            </a:bodyPr>
            <a:lstStyle/>
            <a:p>
              <a:pPr algn="ctr">
                <a:lnSpc>
                  <a:spcPct val="90000"/>
                </a:lnSpc>
                <a:spcBef>
                  <a:spcPts val="600"/>
                </a:spcBef>
              </a:pPr>
              <a:r>
                <a:rPr lang="en-US" sz="1200" b="1" dirty="0">
                  <a:solidFill>
                    <a:schemeClr val="bg2"/>
                  </a:solidFill>
                </a:rPr>
                <a:t>define, take aim, shoot</a:t>
              </a:r>
            </a:p>
            <a:p>
              <a:pPr>
                <a:lnSpc>
                  <a:spcPct val="90000"/>
                </a:lnSpc>
                <a:spcBef>
                  <a:spcPts val="600"/>
                </a:spcBef>
              </a:pPr>
              <a:r>
                <a:rPr lang="en-US" sz="1200" b="1" dirty="0">
                  <a:solidFill>
                    <a:schemeClr val="bg2"/>
                  </a:solidFill>
                </a:rPr>
                <a:t>(hope the target doesn’t move)</a:t>
              </a:r>
            </a:p>
          </p:txBody>
        </p:sp>
      </p:grpSp>
    </p:spTree>
    <p:extLst>
      <p:ext uri="{BB962C8B-B14F-4D97-AF65-F5344CB8AC3E}">
        <p14:creationId xmlns:p14="http://schemas.microsoft.com/office/powerpoint/2010/main" val="3838012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1" grpId="0" animBg="1"/>
      <p:bldP spid="42" grpId="0" animBg="1"/>
      <p:bldP spid="43" grpId="0" animBg="1"/>
      <p:bldP spid="44" grpId="0" animBg="1"/>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latin typeface="Segoe UI" panose="020B0502040204020203" pitchFamily="34" charset="0"/>
                <a:cs typeface="Segoe UI" panose="020B0502040204020203" pitchFamily="34" charset="0"/>
              </a:rPr>
              <a:t>CloudSOC - Multimode CASB</a:t>
            </a:r>
          </a:p>
        </p:txBody>
      </p:sp>
      <p:pic>
        <p:nvPicPr>
          <p:cNvPr id="4" name="Content Placeholder 3"/>
          <p:cNvPicPr>
            <a:picLocks noGrp="1" noChangeAspect="1"/>
          </p:cNvPicPr>
          <p:nvPr>
            <p:ph sz="half" idx="1"/>
          </p:nvPr>
        </p:nvPicPr>
        <p:blipFill>
          <a:blip r:embed="rId2"/>
          <a:stretch>
            <a:fillRect/>
          </a:stretch>
        </p:blipFill>
        <p:spPr>
          <a:xfrm>
            <a:off x="4164817" y="1807210"/>
            <a:ext cx="3923326" cy="4022725"/>
          </a:xfrm>
          <a:prstGeom prst="rect">
            <a:avLst/>
          </a:prstGeom>
        </p:spPr>
      </p:pic>
      <p:sp>
        <p:nvSpPr>
          <p:cNvPr id="6" name="Content Placeholder 5"/>
          <p:cNvSpPr>
            <a:spLocks noGrp="1"/>
          </p:cNvSpPr>
          <p:nvPr>
            <p:ph sz="half" idx="2"/>
          </p:nvPr>
        </p:nvSpPr>
        <p:spPr>
          <a:xfrm>
            <a:off x="8216330" y="1805940"/>
            <a:ext cx="3888105" cy="4023360"/>
          </a:xfrm>
        </p:spPr>
        <p:txBody>
          <a:bodyPr/>
          <a:lstStyle/>
          <a:p>
            <a:pPr marL="0" indent="0">
              <a:lnSpc>
                <a:spcPct val="150000"/>
              </a:lnSpc>
              <a:buNone/>
            </a:pPr>
            <a:r>
              <a:rPr lang="en-US" u="sng" dirty="0">
                <a:latin typeface="Segoe UI" panose="020B0502040204020203" pitchFamily="34" charset="0"/>
                <a:cs typeface="Segoe UI" panose="020B0502040204020203" pitchFamily="34" charset="0"/>
              </a:rPr>
              <a:t>Advantages of in-line proxy CASB (</a:t>
            </a:r>
            <a:r>
              <a:rPr lang="en-US" u="sng" dirty="0" err="1">
                <a:latin typeface="Segoe UI" panose="020B0502040204020203" pitchFamily="34" charset="0"/>
                <a:cs typeface="Segoe UI" panose="020B0502040204020203" pitchFamily="34" charset="0"/>
              </a:rPr>
              <a:t>Gatelets</a:t>
            </a:r>
            <a:r>
              <a:rPr lang="en-US" u="sng" dirty="0">
                <a:latin typeface="Segoe UI" panose="020B0502040204020203" pitchFamily="34" charset="0"/>
                <a:cs typeface="Segoe UI" panose="020B0502040204020203" pitchFamily="34" charset="0"/>
              </a:rPr>
              <a: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control user access to cloud services real time</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do DLP real time</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take actions based on finding  e.g. Block download of a file real time</a:t>
            </a:r>
          </a:p>
        </p:txBody>
      </p:sp>
      <p:sp>
        <p:nvSpPr>
          <p:cNvPr id="7" name="Content Placeholder 5"/>
          <p:cNvSpPr txBox="1">
            <a:spLocks/>
          </p:cNvSpPr>
          <p:nvPr/>
        </p:nvSpPr>
        <p:spPr>
          <a:xfrm>
            <a:off x="1082040" y="1875790"/>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8" name="Content Placeholder 5"/>
          <p:cNvSpPr txBox="1">
            <a:spLocks/>
          </p:cNvSpPr>
          <p:nvPr/>
        </p:nvSpPr>
        <p:spPr>
          <a:xfrm>
            <a:off x="572568" y="1805940"/>
            <a:ext cx="3592249"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u="sng" dirty="0">
                <a:latin typeface="Segoe UI" panose="020B0502040204020203" pitchFamily="34" charset="0"/>
                <a:cs typeface="Segoe UI" panose="020B0502040204020203" pitchFamily="34" charset="0"/>
              </a:rPr>
              <a:t>Advantages of API based CASB</a:t>
            </a:r>
          </a:p>
          <a:p>
            <a:pPr marL="0" indent="0">
              <a:lnSpc>
                <a:spcPct val="150000"/>
              </a:lnSpc>
              <a:buNone/>
            </a:pPr>
            <a:r>
              <a:rPr lang="en-US" u="sng" dirty="0">
                <a:latin typeface="Segoe UI" panose="020B0502040204020203" pitchFamily="34" charset="0"/>
                <a:cs typeface="Segoe UI" panose="020B0502040204020203" pitchFamily="34" charset="0"/>
              </a:rPr>
              <a:t>(</a:t>
            </a:r>
            <a:r>
              <a:rPr lang="en-US" u="sng" dirty="0" err="1">
                <a:latin typeface="Segoe UI" panose="020B0502040204020203" pitchFamily="34" charset="0"/>
                <a:cs typeface="Segoe UI" panose="020B0502040204020203" pitchFamily="34" charset="0"/>
              </a:rPr>
              <a:t>Securelets</a:t>
            </a:r>
            <a:r>
              <a:rPr lang="en-US" u="sng" dirty="0">
                <a:latin typeface="Segoe UI" panose="020B0502040204020203" pitchFamily="34" charset="0"/>
                <a:cs typeface="Segoe UI" panose="020B0502040204020203" pitchFamily="34" charset="0"/>
              </a:rPr>
              <a: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Direct CASB to APP</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No user involvement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scan data already in Cloud Apps</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take actions based on findings e.g. Remove sharing</a:t>
            </a:r>
          </a:p>
        </p:txBody>
      </p:sp>
    </p:spTree>
    <p:extLst>
      <p:ext uri="{BB962C8B-B14F-4D97-AF65-F5344CB8AC3E}">
        <p14:creationId xmlns:p14="http://schemas.microsoft.com/office/powerpoint/2010/main" val="1620264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a:t>
            </a:r>
          </a:p>
        </p:txBody>
      </p:sp>
    </p:spTree>
    <p:extLst>
      <p:ext uri="{BB962C8B-B14F-4D97-AF65-F5344CB8AC3E}">
        <p14:creationId xmlns:p14="http://schemas.microsoft.com/office/powerpoint/2010/main" val="3734934201"/>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4440-ABB9-4B68-B42B-9D6D02379F6D}"/>
              </a:ext>
            </a:extLst>
          </p:cNvPr>
          <p:cNvSpPr>
            <a:spLocks noGrp="1"/>
          </p:cNvSpPr>
          <p:nvPr>
            <p:ph type="title"/>
          </p:nvPr>
        </p:nvSpPr>
        <p:spPr/>
        <p:txBody>
          <a:bodyPr/>
          <a:lstStyle/>
          <a:p>
            <a:r>
              <a:rPr lang="en-US" dirty="0"/>
              <a:t>Short for “scrummage”</a:t>
            </a:r>
          </a:p>
        </p:txBody>
      </p:sp>
      <p:sp>
        <p:nvSpPr>
          <p:cNvPr id="6"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4708981"/>
          </a:xfrm>
        </p:spPr>
        <p:txBody>
          <a:bodyPr/>
          <a:lstStyle/>
          <a:p>
            <a:r>
              <a:rPr lang="en-US" dirty="0">
                <a:solidFill>
                  <a:schemeClr val="bg2">
                    <a:lumMod val="50000"/>
                  </a:schemeClr>
                </a:solidFill>
                <a:latin typeface="Calibri" panose="020F0502020204030204" pitchFamily="34" charset="0"/>
                <a:cs typeface="Calibri" panose="020F0502020204030204" pitchFamily="34" charset="0"/>
              </a:rPr>
              <a:t>Method for restarting play in </a:t>
            </a:r>
            <a:r>
              <a:rPr lang="en-US" dirty="0" err="1">
                <a:solidFill>
                  <a:schemeClr val="bg2">
                    <a:lumMod val="50000"/>
                  </a:schemeClr>
                </a:solidFill>
                <a:latin typeface="Calibri" panose="020F0502020204030204" pitchFamily="34" charset="0"/>
                <a:cs typeface="Calibri" panose="020F0502020204030204" pitchFamily="34" charset="0"/>
              </a:rPr>
              <a:t>rubgy</a:t>
            </a:r>
            <a:r>
              <a:rPr lang="en-US" dirty="0">
                <a:solidFill>
                  <a:schemeClr val="bg2">
                    <a:lumMod val="50000"/>
                  </a:schemeClr>
                </a:solidFill>
                <a:latin typeface="Calibri" panose="020F0502020204030204" pitchFamily="34" charset="0"/>
                <a:cs typeface="Calibri" panose="020F0502020204030204" pitchFamily="34" charset="0"/>
              </a:rPr>
              <a:t> after the ball has gone out of play</a:t>
            </a:r>
          </a:p>
          <a:p>
            <a:r>
              <a:rPr lang="en-US" dirty="0">
                <a:solidFill>
                  <a:schemeClr val="bg2">
                    <a:lumMod val="50000"/>
                  </a:schemeClr>
                </a:solidFill>
                <a:latin typeface="Calibri" panose="020F0502020204030204" pitchFamily="34" charset="0"/>
                <a:cs typeface="Calibri" panose="020F0502020204030204" pitchFamily="34" charset="0"/>
              </a:rPr>
              <a:t>Entire team comes together to move ball down the field</a:t>
            </a:r>
          </a:p>
          <a:p>
            <a:r>
              <a:rPr lang="en-US" dirty="0">
                <a:solidFill>
                  <a:schemeClr val="bg2">
                    <a:lumMod val="50000"/>
                  </a:schemeClr>
                </a:solidFill>
                <a:latin typeface="Calibri" panose="020F0502020204030204" pitchFamily="34" charset="0"/>
                <a:cs typeface="Calibri" panose="020F0502020204030204" pitchFamily="34" charset="0"/>
              </a:rPr>
              <a:t>Everyone has a specific job</a:t>
            </a:r>
          </a:p>
          <a:p>
            <a:r>
              <a:rPr lang="en-US" dirty="0">
                <a:solidFill>
                  <a:schemeClr val="bg2">
                    <a:lumMod val="50000"/>
                  </a:schemeClr>
                </a:solidFill>
                <a:latin typeface="Calibri" panose="020F0502020204030204" pitchFamily="34" charset="0"/>
                <a:cs typeface="Calibri" panose="020F0502020204030204" pitchFamily="34" charset="0"/>
              </a:rPr>
              <a:t>Not all progress is forward progress</a:t>
            </a:r>
          </a:p>
          <a:p>
            <a:r>
              <a:rPr lang="en-US" dirty="0">
                <a:solidFill>
                  <a:schemeClr val="bg2">
                    <a:lumMod val="50000"/>
                  </a:schemeClr>
                </a:solidFill>
                <a:latin typeface="Calibri" panose="020F0502020204030204" pitchFamily="34" charset="0"/>
                <a:cs typeface="Calibri" panose="020F0502020204030204" pitchFamily="34" charset="0"/>
              </a:rPr>
              <a:t>All passes are backwards</a:t>
            </a:r>
          </a:p>
          <a:p>
            <a:r>
              <a:rPr lang="en-US" dirty="0">
                <a:solidFill>
                  <a:schemeClr val="bg2">
                    <a:lumMod val="50000"/>
                  </a:schemeClr>
                </a:solidFill>
                <a:latin typeface="Calibri" panose="020F0502020204030204" pitchFamily="34" charset="0"/>
                <a:cs typeface="Calibri" panose="020F0502020204030204" pitchFamily="34" charset="0"/>
              </a:rPr>
              <a:t>Progress is not visible until it is over</a:t>
            </a:r>
          </a:p>
          <a:p>
            <a:endParaRPr lang="en-US" dirty="0"/>
          </a:p>
          <a:p>
            <a:pPr marL="0" indent="0">
              <a:buNone/>
            </a:pPr>
            <a:endParaRPr lang="en-US" dirty="0"/>
          </a:p>
          <a:p>
            <a:r>
              <a:rPr lang="en-US" dirty="0">
                <a:hlinkClick r:id="rId2"/>
              </a:rPr>
              <a:t>https://www.youtube.com/watch?v=t8xLtGbIemY</a:t>
            </a:r>
            <a:endParaRPr lang="en-US" dirty="0"/>
          </a:p>
          <a:p>
            <a:pPr marL="0" indent="0">
              <a:buNone/>
            </a:pPr>
            <a:endParaRPr lang="en-US" dirty="0"/>
          </a:p>
        </p:txBody>
      </p:sp>
    </p:spTree>
    <p:extLst>
      <p:ext uri="{BB962C8B-B14F-4D97-AF65-F5344CB8AC3E}">
        <p14:creationId xmlns:p14="http://schemas.microsoft.com/office/powerpoint/2010/main" val="162087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characteristics</a:t>
            </a:r>
          </a:p>
        </p:txBody>
      </p:sp>
      <p:sp>
        <p:nvSpPr>
          <p:cNvPr id="3" name="Content Placeholder 2"/>
          <p:cNvSpPr>
            <a:spLocks noGrp="1"/>
          </p:cNvSpPr>
          <p:nvPr>
            <p:ph idx="1"/>
          </p:nvPr>
        </p:nvSpPr>
        <p:spPr>
          <a:xfrm>
            <a:off x="611030" y="1447801"/>
            <a:ext cx="8456771" cy="4495801"/>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One of the “agile processes”</a:t>
            </a:r>
          </a:p>
          <a:p>
            <a:r>
              <a:rPr lang="en-US" dirty="0">
                <a:solidFill>
                  <a:schemeClr val="bg2">
                    <a:lumMod val="50000"/>
                  </a:schemeClr>
                </a:solidFill>
                <a:latin typeface="Calibri" panose="020F0502020204030204" pitchFamily="34" charset="0"/>
                <a:cs typeface="Calibri" panose="020F0502020204030204" pitchFamily="34" charset="0"/>
              </a:rPr>
              <a:t>Self-organizing teams</a:t>
            </a:r>
          </a:p>
          <a:p>
            <a:r>
              <a:rPr lang="en-US" dirty="0">
                <a:solidFill>
                  <a:schemeClr val="bg2">
                    <a:lumMod val="50000"/>
                  </a:schemeClr>
                </a:solidFill>
                <a:latin typeface="Calibri" panose="020F0502020204030204" pitchFamily="34" charset="0"/>
                <a:cs typeface="Calibri" panose="020F0502020204030204" pitchFamily="34" charset="0"/>
              </a:rPr>
              <a:t>Product progresses in a series of “sprints”</a:t>
            </a:r>
          </a:p>
          <a:p>
            <a:r>
              <a:rPr lang="en-US" dirty="0">
                <a:solidFill>
                  <a:schemeClr val="bg2">
                    <a:lumMod val="50000"/>
                  </a:schemeClr>
                </a:solidFill>
                <a:latin typeface="Calibri" panose="020F0502020204030204" pitchFamily="34" charset="0"/>
                <a:cs typeface="Calibri" panose="020F0502020204030204" pitchFamily="34" charset="0"/>
              </a:rPr>
              <a:t>Requirements are captured as items in a list, or “product backlog”</a:t>
            </a:r>
          </a:p>
          <a:p>
            <a:r>
              <a:rPr lang="en-US" dirty="0">
                <a:solidFill>
                  <a:schemeClr val="bg2">
                    <a:lumMod val="50000"/>
                  </a:schemeClr>
                </a:solidFill>
                <a:latin typeface="Calibri" panose="020F0502020204030204" pitchFamily="34" charset="0"/>
                <a:cs typeface="Calibri" panose="020F0502020204030204" pitchFamily="34" charset="0"/>
              </a:rPr>
              <a:t>No specific engineering practices prescribed</a:t>
            </a:r>
          </a:p>
          <a:p>
            <a:r>
              <a:rPr lang="en-US" altLang="en-US" dirty="0">
                <a:solidFill>
                  <a:schemeClr val="bg2">
                    <a:lumMod val="50000"/>
                  </a:schemeClr>
                </a:solidFill>
                <a:latin typeface="Calibri" panose="020F0502020204030204" pitchFamily="34" charset="0"/>
                <a:cs typeface="Calibri" panose="020F0502020204030204" pitchFamily="34" charset="0"/>
              </a:rPr>
              <a:t>Product is designed, coded, and tested during the sprint</a:t>
            </a:r>
          </a:p>
          <a:p>
            <a:r>
              <a:rPr lang="en-US" altLang="en-US" dirty="0">
                <a:solidFill>
                  <a:schemeClr val="bg2">
                    <a:lumMod val="50000"/>
                  </a:schemeClr>
                </a:solidFill>
                <a:latin typeface="Calibri" panose="020F0502020204030204" pitchFamily="34" charset="0"/>
                <a:cs typeface="Calibri" panose="020F0502020204030204" pitchFamily="34" charset="0"/>
              </a:rPr>
              <a:t>A constant duration leads to a better rhythm</a:t>
            </a:r>
          </a:p>
          <a:p>
            <a:r>
              <a:rPr lang="en-US" altLang="en-US" dirty="0">
                <a:solidFill>
                  <a:schemeClr val="bg2">
                    <a:lumMod val="50000"/>
                  </a:schemeClr>
                </a:solidFill>
                <a:latin typeface="Calibri" panose="020F0502020204030204" pitchFamily="34" charset="0"/>
                <a:cs typeface="Calibri" panose="020F0502020204030204" pitchFamily="34" charset="0"/>
              </a:rPr>
              <a:t>Sustainable pace</a:t>
            </a:r>
          </a:p>
          <a:p>
            <a:endParaRPr lang="en-US" dirty="0"/>
          </a:p>
        </p:txBody>
      </p:sp>
    </p:spTree>
    <p:extLst>
      <p:ext uri="{BB962C8B-B14F-4D97-AF65-F5344CB8AC3E}">
        <p14:creationId xmlns:p14="http://schemas.microsoft.com/office/powerpoint/2010/main" val="35480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components</a:t>
            </a:r>
          </a:p>
        </p:txBody>
      </p:sp>
      <p:sp>
        <p:nvSpPr>
          <p:cNvPr id="5"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1304973"/>
          </a:xfrm>
        </p:spPr>
        <p:txBody>
          <a:bodyPr/>
          <a:lstStyle/>
          <a:p>
            <a:r>
              <a:rPr lang="en-US" dirty="0"/>
              <a:t>Scrum roles</a:t>
            </a:r>
          </a:p>
          <a:p>
            <a:r>
              <a:rPr lang="en-US" dirty="0"/>
              <a:t>Scrum artifacts</a:t>
            </a:r>
          </a:p>
          <a:p>
            <a:r>
              <a:rPr lang="en-US" dirty="0"/>
              <a:t>Scrum ceremonies</a:t>
            </a:r>
          </a:p>
        </p:txBody>
      </p:sp>
    </p:spTree>
    <p:extLst>
      <p:ext uri="{BB962C8B-B14F-4D97-AF65-F5344CB8AC3E}">
        <p14:creationId xmlns:p14="http://schemas.microsoft.com/office/powerpoint/2010/main" val="305736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Roles</a:t>
            </a:r>
          </a:p>
        </p:txBody>
      </p:sp>
    </p:spTree>
    <p:extLst>
      <p:ext uri="{BB962C8B-B14F-4D97-AF65-F5344CB8AC3E}">
        <p14:creationId xmlns:p14="http://schemas.microsoft.com/office/powerpoint/2010/main" val="2408345669"/>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0" y="222339"/>
            <a:ext cx="9056158" cy="570993"/>
          </a:xfrm>
          <a:noFill/>
          <a:ln w="9525">
            <a:noFill/>
            <a:miter lim="800000"/>
            <a:headEnd/>
            <a:tailEnd/>
          </a:ln>
        </p:spPr>
        <p:txBody>
          <a:bodyPr vert="horz" wrap="square" lIns="91419" tIns="45710" rIns="91419" bIns="45710" numCol="1" rtlCol="0" anchor="b" anchorCtr="0" compatLnSpc="1">
            <a:prstTxWarp prst="textNoShape">
              <a:avLst/>
            </a:prstTxWarp>
            <a:noAutofit/>
          </a:bodyPr>
          <a:lstStyle/>
          <a:p>
            <a:pPr marL="914400"/>
            <a:r>
              <a:rPr lang="en-US" dirty="0"/>
              <a:t>The three scrum roles</a:t>
            </a:r>
          </a:p>
        </p:txBody>
      </p:sp>
      <p:sp>
        <p:nvSpPr>
          <p:cNvPr id="12" name="Rounded Rectangle 11"/>
          <p:cNvSpPr/>
          <p:nvPr/>
        </p:nvSpPr>
        <p:spPr bwMode="auto">
          <a:xfrm>
            <a:off x="1697422" y="300648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pPr>
            <a:r>
              <a:rPr lang="en-US" sz="2000" b="1" kern="0" dirty="0">
                <a:solidFill>
                  <a:srgbClr val="000000"/>
                </a:solidFill>
                <a:latin typeface="Calibri"/>
              </a:rPr>
              <a:t>The Rest of the Team - “how to build it” </a:t>
            </a:r>
            <a:r>
              <a:rPr lang="en-US" sz="2000" kern="0" dirty="0">
                <a:solidFill>
                  <a:srgbClr val="000000"/>
                </a:solidFill>
                <a:latin typeface="Calibri"/>
              </a:rPr>
              <a:t>and</a:t>
            </a:r>
            <a:r>
              <a:rPr lang="en-US" sz="2000" b="1" kern="0" dirty="0">
                <a:solidFill>
                  <a:srgbClr val="000000"/>
                </a:solidFill>
                <a:latin typeface="Calibri"/>
              </a:rPr>
              <a:t> “how much to build”</a:t>
            </a:r>
          </a:p>
          <a:p>
            <a:pPr eaLnBrk="0" hangingPunct="0">
              <a:spcBef>
                <a:spcPct val="50000"/>
              </a:spcBef>
            </a:pPr>
            <a:r>
              <a:rPr lang="en-US" kern="0" dirty="0">
                <a:solidFill>
                  <a:srgbClr val="000000"/>
                </a:solidFill>
                <a:latin typeface="Calibri"/>
              </a:rPr>
              <a:t>Key Responsibilities: Deliver on commitments, develop product increment</a:t>
            </a:r>
          </a:p>
        </p:txBody>
      </p:sp>
      <p:sp>
        <p:nvSpPr>
          <p:cNvPr id="13" name="Rounded Rectangle 12"/>
          <p:cNvSpPr/>
          <p:nvPr/>
        </p:nvSpPr>
        <p:spPr bwMode="auto">
          <a:xfrm>
            <a:off x="1697421" y="452801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Scrum Master “how to build it together</a:t>
            </a:r>
            <a:r>
              <a:rPr lang="en-US" sz="2000" kern="0" dirty="0">
                <a:solidFill>
                  <a:srgbClr val="000000"/>
                </a:solidFill>
                <a:latin typeface="Calibri"/>
              </a:rPr>
              <a:t>”</a:t>
            </a:r>
          </a:p>
          <a:p>
            <a:pPr eaLnBrk="0" hangingPunct="0">
              <a:spcBef>
                <a:spcPct val="50000"/>
              </a:spcBef>
              <a:defRPr/>
            </a:pPr>
            <a:r>
              <a:rPr lang="en-US" kern="0" dirty="0">
                <a:solidFill>
                  <a:srgbClr val="000000"/>
                </a:solidFill>
                <a:latin typeface="Calibri"/>
              </a:rPr>
              <a:t>Key Responsibilities: Scrum coach, clear blockers, protect team</a:t>
            </a:r>
          </a:p>
        </p:txBody>
      </p:sp>
      <p:sp>
        <p:nvSpPr>
          <p:cNvPr id="14" name="Rounded Rectangle 13"/>
          <p:cNvSpPr/>
          <p:nvPr/>
        </p:nvSpPr>
        <p:spPr bwMode="auto">
          <a:xfrm>
            <a:off x="1688906" y="1402941"/>
            <a:ext cx="9808778" cy="1470305"/>
          </a:xfrm>
          <a:prstGeom prst="roundRect">
            <a:avLst>
              <a:gd name="adj" fmla="val 16162"/>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Product Owners </a:t>
            </a:r>
            <a:r>
              <a:rPr lang="en-US" sz="2000" kern="0" dirty="0">
                <a:solidFill>
                  <a:srgbClr val="000000"/>
                </a:solidFill>
                <a:latin typeface="Calibri"/>
              </a:rPr>
              <a:t>- </a:t>
            </a:r>
            <a:r>
              <a:rPr lang="en-US" sz="2000" b="1" kern="0" dirty="0">
                <a:solidFill>
                  <a:srgbClr val="000000"/>
                </a:solidFill>
                <a:latin typeface="Calibri"/>
              </a:rPr>
              <a:t>“what to build” </a:t>
            </a:r>
            <a:r>
              <a:rPr lang="en-US" sz="2000" kern="0" dirty="0">
                <a:solidFill>
                  <a:srgbClr val="000000"/>
                </a:solidFill>
                <a:latin typeface="Calibri"/>
              </a:rPr>
              <a:t>and</a:t>
            </a:r>
            <a:r>
              <a:rPr lang="en-US" sz="2000" b="1" kern="0" dirty="0">
                <a:solidFill>
                  <a:srgbClr val="000000"/>
                </a:solidFill>
                <a:latin typeface="Calibri"/>
              </a:rPr>
              <a:t> “why”  </a:t>
            </a:r>
            <a:r>
              <a:rPr lang="en-US" sz="2000" kern="0" dirty="0">
                <a:solidFill>
                  <a:srgbClr val="000000"/>
                </a:solidFill>
                <a:latin typeface="Calibri"/>
              </a:rPr>
              <a:t>and  </a:t>
            </a:r>
            <a:r>
              <a:rPr lang="en-US" sz="2000" b="1" kern="0" dirty="0">
                <a:solidFill>
                  <a:srgbClr val="000000"/>
                </a:solidFill>
                <a:latin typeface="Calibri"/>
              </a:rPr>
              <a:t>“when*”</a:t>
            </a:r>
            <a:endParaRPr lang="en-US" sz="2000" kern="0" dirty="0">
              <a:solidFill>
                <a:srgbClr val="000000"/>
              </a:solidFill>
              <a:latin typeface="Calibri"/>
            </a:endParaRPr>
          </a:p>
          <a:p>
            <a:pPr eaLnBrk="0" hangingPunct="0">
              <a:spcBef>
                <a:spcPct val="50000"/>
              </a:spcBef>
              <a:defRPr/>
            </a:pPr>
            <a:r>
              <a:rPr lang="en-US" kern="0" dirty="0">
                <a:solidFill>
                  <a:srgbClr val="000000"/>
                </a:solidFill>
                <a:latin typeface="Calibri"/>
              </a:rPr>
              <a:t>Key Responsibilities: Product requirements, user stories, PBL grooming</a:t>
            </a:r>
          </a:p>
        </p:txBody>
      </p:sp>
      <p:sp>
        <p:nvSpPr>
          <p:cNvPr id="23" name="TextBox 22"/>
          <p:cNvSpPr txBox="1"/>
          <p:nvPr/>
        </p:nvSpPr>
        <p:spPr>
          <a:xfrm>
            <a:off x="2017971" y="5980388"/>
            <a:ext cx="8114002" cy="268012"/>
          </a:xfrm>
          <a:prstGeom prst="rect">
            <a:avLst/>
          </a:prstGeom>
          <a:noFill/>
        </p:spPr>
        <p:txBody>
          <a:bodyPr wrap="square" lIns="91414" tIns="45706" rIns="91414" bIns="45706" rtlCol="0">
            <a:noAutofit/>
          </a:bodyPr>
          <a:lstStyle/>
          <a:p>
            <a:pPr algn="l" eaLnBrk="0" hangingPunct="0">
              <a:spcBef>
                <a:spcPct val="50000"/>
              </a:spcBef>
            </a:pPr>
            <a:r>
              <a:rPr lang="en-US" sz="1200" dirty="0">
                <a:solidFill>
                  <a:srgbClr val="000000"/>
                </a:solidFill>
                <a:latin typeface="Calibri"/>
              </a:rPr>
              <a:t>* “When” refers to the schedule for releasing features, which the PO executes via prioritization</a:t>
            </a:r>
          </a:p>
        </p:txBody>
      </p:sp>
      <p:pic>
        <p:nvPicPr>
          <p:cNvPr id="1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21" y="1522373"/>
            <a:ext cx="1188720" cy="1188720"/>
          </a:xfrm>
          <a:prstGeom prst="rect">
            <a:avLst/>
          </a:prstGeom>
          <a:noFill/>
          <a:effectLst/>
        </p:spPr>
      </p:pic>
      <p:pic>
        <p:nvPicPr>
          <p:cNvPr id="19"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557" y="4643324"/>
            <a:ext cx="1188720" cy="1188720"/>
          </a:xfrm>
          <a:prstGeom prst="rect">
            <a:avLst/>
          </a:prstGeom>
          <a:noFill/>
        </p:spPr>
      </p:pic>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906" y="2861023"/>
            <a:ext cx="1645920" cy="16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58334" y="804451"/>
            <a:ext cx="8238067" cy="276999"/>
          </a:xfrm>
          <a:prstGeom prst="rect">
            <a:avLst/>
          </a:prstGeom>
          <a:noFill/>
        </p:spPr>
        <p:txBody>
          <a:bodyPr wrap="square" lIns="0" tIns="0" rIns="0" bIns="0" rtlCol="0" anchor="t">
            <a:spAutoFit/>
          </a:bodyPr>
          <a:lstStyle/>
          <a:p>
            <a:pPr>
              <a:lnSpc>
                <a:spcPct val="90000"/>
              </a:lnSpc>
              <a:spcBef>
                <a:spcPts val="600"/>
              </a:spcBef>
            </a:pPr>
            <a:r>
              <a:rPr lang="en-US" sz="2000" dirty="0"/>
              <a:t>Roles, not job titles</a:t>
            </a:r>
          </a:p>
        </p:txBody>
      </p:sp>
    </p:spTree>
    <p:extLst>
      <p:ext uri="{BB962C8B-B14F-4D97-AF65-F5344CB8AC3E}">
        <p14:creationId xmlns:p14="http://schemas.microsoft.com/office/powerpoint/2010/main" val="421511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958954" y="6034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211520"/>
            <a:ext cx="9686133" cy="457200"/>
          </a:xfrm>
        </p:spPr>
        <p:txBody>
          <a:bodyPr>
            <a:normAutofit/>
          </a:bodyPr>
          <a:lstStyle/>
          <a:p>
            <a:pPr marL="0" lvl="1" algn="l"/>
            <a:r>
              <a:rPr lang="en-US" sz="2800" dirty="0"/>
              <a:t>the business representative</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845266"/>
            <a:ext cx="11365992" cy="366254"/>
          </a:xfrm>
        </p:spPr>
        <p:txBody>
          <a:bodyPr/>
          <a:lstStyle/>
          <a:p>
            <a:r>
              <a:rPr lang="en-US" dirty="0"/>
              <a:t>Product Owner</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743075"/>
            <a:ext cx="11782425" cy="6153479"/>
          </a:xfrm>
        </p:spPr>
        <p:txBody>
          <a:bodyPr/>
          <a:lstStyle/>
          <a:p>
            <a:r>
              <a:rPr lang="en-US" b="1" dirty="0">
                <a:solidFill>
                  <a:srgbClr val="E68C28"/>
                </a:solidFill>
              </a:rPr>
              <a:t>Not a part-time team member</a:t>
            </a:r>
          </a:p>
          <a:p>
            <a:r>
              <a:rPr lang="en-US" dirty="0"/>
              <a:t>Defines the work, ensuring the highest value is produced first</a:t>
            </a:r>
          </a:p>
          <a:p>
            <a:pPr lvl="1"/>
            <a:r>
              <a:rPr lang="en-US" dirty="0"/>
              <a:t>Does not define </a:t>
            </a:r>
            <a:r>
              <a:rPr lang="en-US" i="1" dirty="0"/>
              <a:t>how</a:t>
            </a:r>
            <a:r>
              <a:rPr lang="en-US" dirty="0"/>
              <a:t> the work is to be done</a:t>
            </a:r>
          </a:p>
          <a:p>
            <a:pPr lvl="1"/>
            <a:r>
              <a:rPr lang="en-US" dirty="0"/>
              <a:t>Keeper of the product vision</a:t>
            </a:r>
          </a:p>
          <a:p>
            <a:r>
              <a:rPr lang="en-US" dirty="0"/>
              <a:t>Maintains the product backlog</a:t>
            </a:r>
          </a:p>
          <a:p>
            <a:pPr lvl="1"/>
            <a:r>
              <a:rPr lang="en-US" dirty="0"/>
              <a:t>Continuously sorts and clarifies the upcoming ‘to do list’</a:t>
            </a:r>
          </a:p>
          <a:p>
            <a:r>
              <a:rPr lang="en-US" dirty="0"/>
              <a:t>Reviews the team’s work </a:t>
            </a:r>
          </a:p>
          <a:p>
            <a:pPr lvl="1"/>
            <a:r>
              <a:rPr lang="en-US" dirty="0"/>
              <a:t>Communicates what constitutes “done-ness”</a:t>
            </a:r>
          </a:p>
          <a:p>
            <a:pPr lvl="1"/>
            <a:r>
              <a:rPr lang="en-US" dirty="0"/>
              <a:t>Reviews sprint demos and tunes the backlog accordingly, to set up the next sprint planning session for success</a:t>
            </a:r>
          </a:p>
          <a:p>
            <a:r>
              <a:rPr lang="en-US" dirty="0"/>
              <a:t>Not just a PRD writer</a:t>
            </a:r>
          </a:p>
          <a:p>
            <a:pPr lvl="1"/>
            <a:r>
              <a:rPr lang="en-US" dirty="0"/>
              <a:t>PRDs rarely updated; the backlog is always up to date</a:t>
            </a:r>
          </a:p>
          <a:p>
            <a:pPr lvl="1"/>
            <a:r>
              <a:rPr lang="en-US" dirty="0"/>
              <a:t>Close collaborator throughout the process, daily interaction</a:t>
            </a:r>
          </a:p>
          <a:p>
            <a:pPr lvl="1"/>
            <a:endParaRPr lang="en-US" dirty="0"/>
          </a:p>
          <a:p>
            <a:endParaRPr lang="en-US" dirty="0"/>
          </a:p>
          <a:p>
            <a:endParaRPr lang="en-US" dirty="0"/>
          </a:p>
        </p:txBody>
      </p:sp>
      <p:pic>
        <p:nvPicPr>
          <p:cNvPr id="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54" y="22800"/>
            <a:ext cx="1188720" cy="1188720"/>
          </a:xfrm>
          <a:prstGeom prst="rect">
            <a:avLst/>
          </a:prstGeom>
          <a:noFill/>
          <a:effectLst/>
        </p:spPr>
      </p:pic>
    </p:spTree>
    <p:extLst>
      <p:ext uri="{BB962C8B-B14F-4D97-AF65-F5344CB8AC3E}">
        <p14:creationId xmlns:p14="http://schemas.microsoft.com/office/powerpoint/2010/main" val="1312122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188938" y="145749"/>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p:txBody>
          <a:bodyPr>
            <a:normAutofit/>
          </a:bodyPr>
          <a:lstStyle/>
          <a:p>
            <a:pPr marL="0" lvl="1" algn="l"/>
            <a:r>
              <a:rPr lang="en-US" sz="2800" dirty="0"/>
              <a:t>the servant-leader</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p:txBody>
          <a:bodyPr/>
          <a:lstStyle/>
          <a:p>
            <a:r>
              <a:rPr lang="en-US" dirty="0"/>
              <a:t>Scrum master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95300" y="1828800"/>
            <a:ext cx="11201400" cy="5219891"/>
          </a:xfrm>
        </p:spPr>
        <p:txBody>
          <a:bodyPr/>
          <a:lstStyle/>
          <a:p>
            <a:r>
              <a:rPr lang="en-US" b="1" dirty="0">
                <a:solidFill>
                  <a:schemeClr val="accent3"/>
                </a:solidFill>
              </a:rPr>
              <a:t>Coaches; does not control</a:t>
            </a:r>
          </a:p>
          <a:p>
            <a:r>
              <a:rPr lang="en-US" dirty="0"/>
              <a:t>Facilitates—unblocks, helps team meet their agreements/commitments</a:t>
            </a:r>
          </a:p>
          <a:p>
            <a:pPr lvl="1"/>
            <a:r>
              <a:rPr lang="en-US" dirty="0"/>
              <a:t>Does not make commitments nor directs their activities</a:t>
            </a:r>
          </a:p>
          <a:p>
            <a:pPr lvl="1"/>
            <a:r>
              <a:rPr lang="en-US" dirty="0"/>
              <a:t>Protects the team from unmanaged change</a:t>
            </a:r>
          </a:p>
          <a:p>
            <a:r>
              <a:rPr lang="en-US" dirty="0"/>
              <a:t>Unleashes the intelligence and potential of the team </a:t>
            </a:r>
          </a:p>
          <a:p>
            <a:pPr lvl="1"/>
            <a:r>
              <a:rPr lang="en-US" dirty="0"/>
              <a:t>Think: coach of a pro soccer team, </a:t>
            </a:r>
            <a:r>
              <a:rPr lang="en-US" b="1" dirty="0"/>
              <a:t>not</a:t>
            </a:r>
            <a:r>
              <a:rPr lang="en-US" dirty="0"/>
              <a:t> coach of a community team of 4-year-olds</a:t>
            </a:r>
          </a:p>
          <a:p>
            <a:r>
              <a:rPr lang="en-US" dirty="0"/>
              <a:t>Checking in vs checking up on</a:t>
            </a:r>
          </a:p>
          <a:p>
            <a:r>
              <a:rPr lang="en-US" dirty="0"/>
              <a:t>Push the team just a little bit</a:t>
            </a:r>
          </a:p>
          <a:p>
            <a:pPr lvl="1"/>
            <a:r>
              <a:rPr lang="en-US" dirty="0"/>
              <a:t>Personal trainer: “do one more rep”</a:t>
            </a:r>
          </a:p>
          <a:p>
            <a:pPr lvl="1"/>
            <a:r>
              <a:rPr lang="en-US" dirty="0"/>
              <a:t>Do not aim so far that the team shuts down</a:t>
            </a:r>
          </a:p>
          <a:p>
            <a:r>
              <a:rPr lang="en-US" dirty="0"/>
              <a:t>Does not estimate. (Those who do the work should estimate the work.)</a:t>
            </a:r>
          </a:p>
          <a:p>
            <a:pPr lvl="1"/>
            <a:endParaRPr lang="en-US" dirty="0"/>
          </a:p>
          <a:p>
            <a:endParaRPr lang="en-US" dirty="0"/>
          </a:p>
        </p:txBody>
      </p:sp>
      <p:pic>
        <p:nvPicPr>
          <p:cNvPr id="19" name="Picture 29" descr="C:\Gioia Files\Weebles\Weeble Mania\j0434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655" y="202722"/>
            <a:ext cx="1188720" cy="1188720"/>
          </a:xfrm>
          <a:prstGeom prst="rect">
            <a:avLst/>
          </a:prstGeom>
          <a:noFill/>
        </p:spPr>
      </p:pic>
    </p:spTree>
    <p:extLst>
      <p:ext uri="{BB962C8B-B14F-4D97-AF65-F5344CB8AC3E}">
        <p14:creationId xmlns:p14="http://schemas.microsoft.com/office/powerpoint/2010/main" val="4232482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627860" y="166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191346"/>
            <a:ext cx="9686133" cy="457200"/>
          </a:xfrm>
        </p:spPr>
        <p:txBody>
          <a:bodyPr>
            <a:normAutofit/>
          </a:bodyPr>
          <a:lstStyle/>
          <a:p>
            <a:pPr marL="0" lvl="1" algn="l"/>
            <a:r>
              <a:rPr lang="en-US" sz="2800" dirty="0"/>
              <a:t>the “how” and “how much”</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735729"/>
            <a:ext cx="4951476" cy="366254"/>
          </a:xfrm>
        </p:spPr>
        <p:txBody>
          <a:bodyPr/>
          <a:lstStyle/>
          <a:p>
            <a:r>
              <a:rPr lang="en-US" dirty="0"/>
              <a:t>Scrum team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818112"/>
            <a:ext cx="11201400" cy="4409412"/>
          </a:xfrm>
        </p:spPr>
        <p:txBody>
          <a:bodyPr/>
          <a:lstStyle/>
          <a:p>
            <a:r>
              <a:rPr lang="en-US" b="1" dirty="0">
                <a:solidFill>
                  <a:schemeClr val="accent3"/>
                </a:solidFill>
              </a:rPr>
              <a:t>The ones who get it done</a:t>
            </a:r>
          </a:p>
          <a:p>
            <a:r>
              <a:rPr lang="en-US" dirty="0"/>
              <a:t>Cross-functional, including all skills needed to go from idea to implementation including testing, automation</a:t>
            </a:r>
          </a:p>
          <a:p>
            <a:pPr lvl="1"/>
            <a:r>
              <a:rPr lang="en-US" dirty="0"/>
              <a:t>Typically 5-9 people</a:t>
            </a:r>
          </a:p>
          <a:p>
            <a:pPr lvl="1"/>
            <a:r>
              <a:rPr lang="en-US" dirty="0"/>
              <a:t>Scales through having teams of teams</a:t>
            </a:r>
          </a:p>
          <a:p>
            <a:r>
              <a:rPr lang="en-US" dirty="0"/>
              <a:t>Self-organizing</a:t>
            </a:r>
          </a:p>
          <a:p>
            <a:r>
              <a:rPr lang="en-US" dirty="0"/>
              <a:t>Commits to work they’ll implement in a sprint – which user stories, how many</a:t>
            </a:r>
          </a:p>
          <a:p>
            <a:pPr lvl="1"/>
            <a:r>
              <a:rPr lang="en-US" dirty="0"/>
              <a:t>Works with Product Owner to ensure user story and definition-of-done criteria are understood</a:t>
            </a:r>
          </a:p>
          <a:p>
            <a:r>
              <a:rPr lang="en-US" dirty="0"/>
              <a:t>Maintains close collaboration across their team</a:t>
            </a:r>
          </a:p>
          <a:p>
            <a:pPr lvl="1"/>
            <a:r>
              <a:rPr lang="en-US" dirty="0"/>
              <a:t>Everyone knows “where the ball is” at all times</a:t>
            </a:r>
          </a:p>
          <a:p>
            <a:r>
              <a:rPr lang="en-US" dirty="0"/>
              <a:t>Reviews and reflects on their own efforts, trying to determine what works best</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860" y="-151749"/>
            <a:ext cx="1525040" cy="153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18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389F-0AFC-49EF-8DC7-E2FDAB91FADA}"/>
              </a:ext>
            </a:extLst>
          </p:cNvPr>
          <p:cNvSpPr>
            <a:spLocks noGrp="1"/>
          </p:cNvSpPr>
          <p:nvPr>
            <p:ph type="title"/>
          </p:nvPr>
        </p:nvSpPr>
        <p:spPr>
          <a:xfrm>
            <a:off x="627566" y="5857901"/>
            <a:ext cx="11564434" cy="382588"/>
          </a:xfrm>
        </p:spPr>
        <p:txBody>
          <a:bodyPr/>
          <a:lstStyle/>
          <a:p>
            <a:r>
              <a:rPr lang="en-US" dirty="0"/>
              <a:t>   Everyone has a plan…   ‘til they get punched in the mouth </a:t>
            </a:r>
            <a:br>
              <a:rPr lang="en-US" dirty="0"/>
            </a:br>
            <a:r>
              <a:rPr lang="en-US" dirty="0"/>
              <a:t>									– Mike Tyson</a:t>
            </a:r>
          </a:p>
        </p:txBody>
      </p:sp>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4"/>
          </p:nvPr>
        </p:nvSpPr>
        <p:spPr/>
        <p:txBody>
          <a:bodyPr/>
          <a:lstStyle/>
          <a:p>
            <a:pPr>
              <a:defRPr/>
            </a:pPr>
            <a:fld id="{E62CC78C-68AD-0C4B-B210-58B08DE4E24E}" type="slidenum">
              <a:rPr lang="en-US" smtClean="0"/>
              <a:pPr>
                <a:defRPr/>
              </a:pPr>
              <a:t>69</a:t>
            </a:fld>
            <a:endParaRPr lang="en-US" dirty="0"/>
          </a:p>
        </p:txBody>
      </p:sp>
      <p:pic>
        <p:nvPicPr>
          <p:cNvPr id="6152" name="Picture 8" descr="Image result for person getting punched boxing clip art">
            <a:extLst>
              <a:ext uri="{FF2B5EF4-FFF2-40B4-BE49-F238E27FC236}">
                <a16:creationId xmlns:a16="http://schemas.microsoft.com/office/drawing/2014/main" id="{D0E5D9D0-08AB-4F70-9695-A7C958CE7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993" y="265987"/>
            <a:ext cx="5138157" cy="544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4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410043" y="4494167"/>
            <a:ext cx="520700" cy="365125"/>
          </a:xfrm>
          <a:prstGeom prst="rect">
            <a:avLst/>
          </a:prstGeom>
        </p:spPr>
        <p:txBody>
          <a:bodyPr/>
          <a:lstStyle/>
          <a:p>
            <a:fld id="{C51EAA63-D034-42AE-91FA-B13B9518C7BE}" type="slidenum">
              <a:rPr lang="en-US" smtClean="0"/>
              <a:pPr/>
              <a:t>7</a:t>
            </a:fld>
            <a:endParaRPr lang="en-US" dirty="0"/>
          </a:p>
        </p:txBody>
      </p:sp>
      <p:sp>
        <p:nvSpPr>
          <p:cNvPr id="2" name="Title 1"/>
          <p:cNvSpPr>
            <a:spLocks noGrp="1"/>
          </p:cNvSpPr>
          <p:nvPr>
            <p:ph type="title" idx="4294967295"/>
          </p:nvPr>
        </p:nvSpPr>
        <p:spPr>
          <a:xfrm>
            <a:off x="400878" y="3599212"/>
            <a:ext cx="8075613" cy="1098762"/>
          </a:xfrm>
        </p:spPr>
        <p:txBody>
          <a:bodyPr/>
          <a:lstStyle/>
          <a:p>
            <a:r>
              <a:rPr lang="en-US" dirty="0"/>
              <a:t>Agile is a mindset – a way to think</a:t>
            </a:r>
            <a:br>
              <a:rPr lang="en-US" dirty="0"/>
            </a:br>
            <a:r>
              <a:rPr lang="en-US" dirty="0"/>
              <a:t/>
            </a:r>
            <a:br>
              <a:rPr lang="en-US" dirty="0"/>
            </a:br>
            <a:r>
              <a:rPr lang="en-US" dirty="0"/>
              <a:t>Scrum is a way to work</a:t>
            </a:r>
          </a:p>
        </p:txBody>
      </p:sp>
      <p:pic>
        <p:nvPicPr>
          <p:cNvPr id="2050" name="Picture 2" descr="http://3.bp.blogspot.com/-M2NBQTT2dio/UUqwps5RrDI/AAAAAAAAA6g/FoHf9_mCCdQ/s1600/Marts+2013+AgileMind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418" y="278674"/>
            <a:ext cx="4521325" cy="47679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gray">
          <a:xfrm>
            <a:off x="7409418" y="278674"/>
            <a:ext cx="4521324" cy="4767943"/>
          </a:xfrm>
          <a:prstGeom prst="rect">
            <a:avLst/>
          </a:prstGeom>
          <a:solidFill>
            <a:schemeClr val="bg1">
              <a:alpha val="33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Rectangle 6"/>
          <p:cNvSpPr/>
          <p:nvPr/>
        </p:nvSpPr>
        <p:spPr>
          <a:xfrm>
            <a:off x="400878" y="364370"/>
            <a:ext cx="5055704" cy="3046988"/>
          </a:xfrm>
          <a:prstGeom prst="rect">
            <a:avLst/>
          </a:prstGeom>
        </p:spPr>
        <p:txBody>
          <a:bodyPr wrap="square">
            <a:spAutoFit/>
          </a:bodyPr>
          <a:lstStyle/>
          <a:p>
            <a:r>
              <a:rPr lang="en-US" dirty="0" err="1"/>
              <a:t>ag·ile</a:t>
            </a:r>
            <a:r>
              <a:rPr lang="en-US" dirty="0"/>
              <a:t> </a:t>
            </a:r>
          </a:p>
          <a:p>
            <a:r>
              <a:rPr lang="en-US" sz="1600" i="1" dirty="0"/>
              <a:t>adjective</a:t>
            </a:r>
          </a:p>
          <a:p>
            <a:r>
              <a:rPr lang="en-US" sz="1600" dirty="0"/>
              <a:t>Late Middle English: via French from Latin </a:t>
            </a:r>
            <a:r>
              <a:rPr lang="en-US" sz="1600" i="1" dirty="0" err="1"/>
              <a:t>agilis</a:t>
            </a:r>
            <a:r>
              <a:rPr lang="en-US" sz="1600" dirty="0"/>
              <a:t>, from </a:t>
            </a:r>
            <a:r>
              <a:rPr lang="en-US" sz="1600" i="1" dirty="0" err="1"/>
              <a:t>agere</a:t>
            </a:r>
            <a:r>
              <a:rPr lang="en-US" sz="1600" dirty="0"/>
              <a:t> ‘do.’</a:t>
            </a:r>
            <a:endParaRPr lang="en-US" sz="1600" i="1" dirty="0"/>
          </a:p>
          <a:p>
            <a:endParaRPr lang="en-US" dirty="0"/>
          </a:p>
          <a:p>
            <a:pPr marL="342900" indent="-342900">
              <a:buAutoNum type="arabicPeriod"/>
            </a:pPr>
            <a:r>
              <a:rPr lang="en-US" dirty="0"/>
              <a:t>quick and well-coordinated</a:t>
            </a:r>
          </a:p>
          <a:p>
            <a:pPr marL="342900" indent="-342900">
              <a:buAutoNum type="arabicPeriod" startAt="2"/>
            </a:pPr>
            <a:r>
              <a:rPr lang="en-US" dirty="0"/>
              <a:t>active; lively</a:t>
            </a:r>
          </a:p>
          <a:p>
            <a:pPr marL="342900" indent="-342900">
              <a:buAutoNum type="arabicPeriod" startAt="2"/>
            </a:pPr>
            <a:r>
              <a:rPr lang="en-US" dirty="0"/>
              <a:t>marked by an ability to think quickly; mentally acute </a:t>
            </a:r>
            <a:br>
              <a:rPr lang="en-US" dirty="0"/>
            </a:br>
            <a:r>
              <a:rPr lang="en-US" dirty="0"/>
              <a:t>or aware</a:t>
            </a:r>
          </a:p>
          <a:p>
            <a:pPr marL="342900" indent="-342900">
              <a:buAutoNum type="arabicPeriod"/>
            </a:pPr>
            <a:endParaRPr lang="en-US" dirty="0"/>
          </a:p>
        </p:txBody>
      </p:sp>
    </p:spTree>
    <p:extLst>
      <p:ext uri="{BB962C8B-B14F-4D97-AF65-F5344CB8AC3E}">
        <p14:creationId xmlns:p14="http://schemas.microsoft.com/office/powerpoint/2010/main" val="30613043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estimating…</a:t>
            </a:r>
          </a:p>
        </p:txBody>
      </p:sp>
      <p:sp>
        <p:nvSpPr>
          <p:cNvPr id="3" name="Content Placeholder 2"/>
          <p:cNvSpPr>
            <a:spLocks noGrp="1"/>
          </p:cNvSpPr>
          <p:nvPr>
            <p:ph idx="1"/>
          </p:nvPr>
        </p:nvSpPr>
        <p:spPr>
          <a:xfrm>
            <a:off x="495300" y="1494366"/>
            <a:ext cx="11201400" cy="1304973"/>
          </a:xfrm>
        </p:spPr>
        <p:txBody>
          <a:bodyPr/>
          <a:lstStyle/>
          <a:p>
            <a:pPr marL="0" indent="0">
              <a:buNone/>
            </a:pPr>
            <a:r>
              <a:rPr lang="en-US" dirty="0"/>
              <a:t>…is people. We are terrible at it.</a:t>
            </a:r>
          </a:p>
          <a:p>
            <a:pPr marL="0" indent="0">
              <a:buNone/>
            </a:pPr>
            <a:endParaRPr lang="en-US" dirty="0"/>
          </a:p>
          <a:p>
            <a:pPr marL="0" indent="0">
              <a:buNone/>
            </a:pPr>
            <a:r>
              <a:rPr lang="en-US" dirty="0"/>
              <a:t>Particularly about making absolute estimates, that are also accurate.</a:t>
            </a:r>
          </a:p>
        </p:txBody>
      </p:sp>
      <p:grpSp>
        <p:nvGrpSpPr>
          <p:cNvPr id="5" name="Group 4"/>
          <p:cNvGrpSpPr/>
          <p:nvPr/>
        </p:nvGrpSpPr>
        <p:grpSpPr>
          <a:xfrm>
            <a:off x="6254221" y="3307888"/>
            <a:ext cx="1689471" cy="1607216"/>
            <a:chOff x="4812255" y="2797866"/>
            <a:chExt cx="1689471" cy="1607216"/>
          </a:xfrm>
        </p:grpSpPr>
        <p:sp>
          <p:nvSpPr>
            <p:cNvPr id="13" name="Oval 12"/>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5446228" y="3505052"/>
            <a:ext cx="1299544" cy="1807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369890" y="4715862"/>
            <a:ext cx="94246" cy="8111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039293" y="4742574"/>
            <a:ext cx="490761" cy="567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hevron 8"/>
          <p:cNvSpPr/>
          <p:nvPr/>
        </p:nvSpPr>
        <p:spPr>
          <a:xfrm rot="424585">
            <a:off x="5065807" y="3337293"/>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6873517">
            <a:off x="7073793" y="5437986"/>
            <a:ext cx="556344" cy="351108"/>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rot="19273793">
            <a:off x="5670307" y="5154780"/>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p:cNvCxnSpPr/>
          <p:nvPr/>
        </p:nvCxnSpPr>
        <p:spPr>
          <a:xfrm rot="526542" flipV="1">
            <a:off x="10332718" y="589030"/>
            <a:ext cx="904240" cy="345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hevron 26"/>
          <p:cNvSpPr/>
          <p:nvPr/>
        </p:nvSpPr>
        <p:spPr>
          <a:xfrm rot="20469772">
            <a:off x="9826141" y="78957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351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does this sailboat cost?</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9</a:t>
            </a:fld>
            <a:endParaRPr lang="en-US"/>
          </a:p>
        </p:txBody>
      </p:sp>
      <p:pic>
        <p:nvPicPr>
          <p:cNvPr id="5" name="Picture 4"/>
          <p:cNvPicPr>
            <a:picLocks noChangeAspect="1"/>
          </p:cNvPicPr>
          <p:nvPr/>
        </p:nvPicPr>
        <p:blipFill>
          <a:blip r:embed="rId2"/>
          <a:stretch>
            <a:fillRect/>
          </a:stretch>
        </p:blipFill>
        <p:spPr>
          <a:xfrm>
            <a:off x="5410200" y="2324294"/>
            <a:ext cx="5886450" cy="3733800"/>
          </a:xfrm>
          <a:prstGeom prst="rect">
            <a:avLst/>
          </a:prstGeom>
        </p:spPr>
      </p:pic>
      <p:pic>
        <p:nvPicPr>
          <p:cNvPr id="6" name="Picture 5"/>
          <p:cNvPicPr>
            <a:picLocks noChangeAspect="1"/>
          </p:cNvPicPr>
          <p:nvPr/>
        </p:nvPicPr>
        <p:blipFill>
          <a:blip r:embed="rId3"/>
          <a:stretch>
            <a:fillRect/>
          </a:stretch>
        </p:blipFill>
        <p:spPr>
          <a:xfrm>
            <a:off x="523876" y="1362270"/>
            <a:ext cx="4200525" cy="4695825"/>
          </a:xfrm>
          <a:prstGeom prst="rect">
            <a:avLst/>
          </a:prstGeom>
        </p:spPr>
      </p:pic>
      <p:sp>
        <p:nvSpPr>
          <p:cNvPr id="7" name="TextBox 6"/>
          <p:cNvSpPr txBox="1"/>
          <p:nvPr/>
        </p:nvSpPr>
        <p:spPr>
          <a:xfrm>
            <a:off x="5410200" y="1274355"/>
            <a:ext cx="5105400" cy="914400"/>
          </a:xfrm>
          <a:prstGeom prst="rect">
            <a:avLst/>
          </a:prstGeom>
          <a:noFill/>
        </p:spPr>
        <p:txBody>
          <a:bodyPr wrap="none" lIns="0" tIns="0" rIns="0" bIns="0" rtlCol="0">
            <a:noAutofit/>
          </a:bodyPr>
          <a:lstStyle/>
          <a:p>
            <a:pPr>
              <a:lnSpc>
                <a:spcPct val="90000"/>
              </a:lnSpc>
            </a:pPr>
            <a:r>
              <a:rPr lang="en-US" sz="2800" b="1" dirty="0">
                <a:solidFill>
                  <a:srgbClr val="404040"/>
                </a:solidFill>
                <a:latin typeface="+mj-lt"/>
                <a:ea typeface="+mj-ea"/>
                <a:cs typeface="+mj-cs"/>
              </a:rPr>
              <a:t>Which sailboat is more expensive?</a:t>
            </a:r>
          </a:p>
        </p:txBody>
      </p:sp>
    </p:spTree>
    <p:extLst>
      <p:ext uri="{BB962C8B-B14F-4D97-AF65-F5344CB8AC3E}">
        <p14:creationId xmlns:p14="http://schemas.microsoft.com/office/powerpoint/2010/main" val="2424873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roadcom_Theme">
  <a:themeElements>
    <a:clrScheme name="Broadcom_Ltd">
      <a:dk1>
        <a:srgbClr val="000000"/>
      </a:dk1>
      <a:lt1>
        <a:srgbClr val="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3867</Words>
  <Application>Microsoft Office PowerPoint</Application>
  <PresentationFormat>Widescreen</PresentationFormat>
  <Paragraphs>634</Paragraphs>
  <Slides>69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ＭＳ Ｐゴシック</vt:lpstr>
      <vt:lpstr>Arial</vt:lpstr>
      <vt:lpstr>Calibri</vt:lpstr>
      <vt:lpstr>Gill Sans</vt:lpstr>
      <vt:lpstr>Lato Light</vt:lpstr>
      <vt:lpstr>League Spartan</vt:lpstr>
      <vt:lpstr>Segoe UI</vt:lpstr>
      <vt:lpstr>Tahoma</vt:lpstr>
      <vt:lpstr>Times</vt:lpstr>
      <vt:lpstr>ヒラギノ角ゴ Pro W3</vt:lpstr>
      <vt:lpstr>Broadcom_Theme</vt:lpstr>
      <vt:lpstr>PowerPoint Presentation</vt:lpstr>
      <vt:lpstr>PowerPoint Presentation</vt:lpstr>
      <vt:lpstr>PowerPoint Presentation</vt:lpstr>
      <vt:lpstr>What is Symantec CloudSOC CASB?</vt:lpstr>
      <vt:lpstr>CloudSOC APPs</vt:lpstr>
      <vt:lpstr>CloudSOC - Multimode CASB</vt:lpstr>
      <vt:lpstr>Agile is a mindset – a way to think  Scrum is a way to work</vt:lpstr>
      <vt:lpstr>The problem with estimating…</vt:lpstr>
      <vt:lpstr>How much does this sailboat cost?</vt:lpstr>
      <vt:lpstr>How long will it take…</vt:lpstr>
      <vt:lpstr>PowerPoint Presentation</vt:lpstr>
      <vt:lpstr>Estimate size, derive duration</vt:lpstr>
      <vt:lpstr>PowerPoint Presentation</vt:lpstr>
      <vt:lpstr>Why use story points?</vt:lpstr>
      <vt:lpstr>What are story points?</vt:lpstr>
      <vt:lpstr>Advantages to story points</vt:lpstr>
      <vt:lpstr>Relative estimating</vt:lpstr>
      <vt:lpstr>Estimate by analogy</vt:lpstr>
      <vt:lpstr>Relative estimating</vt:lpstr>
      <vt:lpstr>Estimating in Zoo points</vt:lpstr>
      <vt:lpstr>Why take the time to estimate?</vt:lpstr>
      <vt:lpstr>How much effort should go into estimating?</vt:lpstr>
      <vt:lpstr>Exercise: Story point these items </vt:lpstr>
      <vt:lpstr>What makes this process agile?  </vt:lpstr>
      <vt:lpstr>PowerPoint Presentation</vt:lpstr>
      <vt:lpstr>Velocity &amp; Capacity  </vt:lpstr>
      <vt:lpstr>Velocity </vt:lpstr>
      <vt:lpstr>Agile Manifesto – the Origin Story and the 4 Values</vt:lpstr>
      <vt:lpstr>PowerPoint Presentation</vt:lpstr>
      <vt:lpstr>Traditional Development</vt:lpstr>
      <vt:lpstr>Shared Responsibility – Not “That’s not my job”</vt:lpstr>
      <vt:lpstr>PowerPoint Presentation</vt:lpstr>
      <vt:lpstr>PowerPoint Presentation</vt:lpstr>
      <vt:lpstr>Product Backlog</vt:lpstr>
      <vt:lpstr>Sprint Backlog &amp; Sprint Plans</vt:lpstr>
      <vt:lpstr>PowerPoint Presentation</vt:lpstr>
      <vt:lpstr>PowerPoint Presentation</vt:lpstr>
      <vt:lpstr>Backlog Grooming (aka Story Time)</vt:lpstr>
      <vt:lpstr>An Actual CASB Backlog</vt:lpstr>
      <vt:lpstr>Sprint Planning</vt:lpstr>
      <vt:lpstr>Daily Standup</vt:lpstr>
      <vt:lpstr>Sprint Demo</vt:lpstr>
      <vt:lpstr>Sprint Retrospective</vt:lpstr>
      <vt:lpstr>PowerPoint Presentation</vt:lpstr>
      <vt:lpstr>Daily Activities in a CASB Sprint (Illustrative) </vt:lpstr>
      <vt:lpstr>PowerPoint Presentation</vt:lpstr>
      <vt:lpstr>Sequential vs overlapping development</vt:lpstr>
      <vt:lpstr>No changes during a sprint</vt:lpstr>
      <vt:lpstr>Sprint deadlines are sacred</vt:lpstr>
      <vt:lpstr>Consequences of a change</vt:lpstr>
      <vt:lpstr>Absorbing a change</vt:lpstr>
      <vt:lpstr>Defining Done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for “scrummage”</vt:lpstr>
      <vt:lpstr>Scrum characteristics</vt:lpstr>
      <vt:lpstr>Scrum components</vt:lpstr>
      <vt:lpstr>PowerPoint Presentation</vt:lpstr>
      <vt:lpstr>The three scrum roles</vt:lpstr>
      <vt:lpstr>Product Owner</vt:lpstr>
      <vt:lpstr>Scrum master  </vt:lpstr>
      <vt:lpstr>Scrum team  </vt:lpstr>
      <vt:lpstr>   Everyone has a plan…   ‘til they get punched in the mouth           – Mike Tyson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Sudhir Girame</cp:lastModifiedBy>
  <cp:revision>10</cp:revision>
  <dcterms:modified xsi:type="dcterms:W3CDTF">2022-12-09T07:36:10Z</dcterms:modified>
</cp:coreProperties>
</file>